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sldIdLst>
    <p:sldId id="256" r:id="rId2"/>
    <p:sldId id="265" r:id="rId3"/>
    <p:sldId id="274" r:id="rId4"/>
    <p:sldId id="277" r:id="rId5"/>
    <p:sldId id="267" r:id="rId6"/>
    <p:sldId id="268" r:id="rId7"/>
    <p:sldId id="280" r:id="rId8"/>
    <p:sldId id="269" r:id="rId9"/>
    <p:sldId id="270" r:id="rId10"/>
    <p:sldId id="272" r:id="rId11"/>
    <p:sldId id="282" r:id="rId12"/>
    <p:sldId id="286" r:id="rId13"/>
    <p:sldId id="305" r:id="rId14"/>
    <p:sldId id="284" r:id="rId15"/>
    <p:sldId id="288" r:id="rId16"/>
    <p:sldId id="289" r:id="rId17"/>
    <p:sldId id="297" r:id="rId18"/>
    <p:sldId id="298" r:id="rId19"/>
    <p:sldId id="299" r:id="rId20"/>
    <p:sldId id="300" r:id="rId21"/>
    <p:sldId id="302" r:id="rId22"/>
    <p:sldId id="303" r:id="rId23"/>
    <p:sldId id="304" r:id="rId24"/>
    <p:sldId id="273" r:id="rId2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1pPr>
    <a:lvl2pPr marL="0" marR="0" indent="2286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2pPr>
    <a:lvl3pPr marL="0" marR="0" indent="4572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3pPr>
    <a:lvl4pPr marL="0" marR="0" indent="6858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4pPr>
    <a:lvl5pPr marL="0" marR="0" indent="9144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5pPr>
    <a:lvl6pPr marL="0" marR="0" indent="11430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6pPr>
    <a:lvl7pPr marL="0" marR="0" indent="13716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7pPr>
    <a:lvl8pPr marL="0" marR="0" indent="16002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8pPr>
    <a:lvl9pPr marL="0" marR="0" indent="18288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9pPr>
  </p:defaultTextStyle>
  <p:extLst>
    <p:ext uri="{EFAFB233-063F-42B5-8137-9DF3F51BA10A}">
      <p15:sldGuideLst xmlns:p15="http://schemas.microsoft.com/office/powerpoint/2012/main">
        <p15:guide id="1" orient="horz" pos="4320">
          <p15:clr>
            <a:srgbClr val="A4A3A4"/>
          </p15:clr>
        </p15:guide>
        <p15:guide id="2" pos="76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gor Solovev" initials="ES" lastIdx="1" clrIdx="0">
    <p:extLst>
      <p:ext uri="{19B8F6BF-5375-455C-9EA6-DF929625EA0E}">
        <p15:presenceInfo xmlns:p15="http://schemas.microsoft.com/office/powerpoint/2012/main" userId="S::e-solovev@ld.yandex.ru::6b8f93f8-f1e7-4ee6-b1ce-8b6e9a8ffc3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aj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aj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Нет стиля, сетка таблиц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40"/>
    <p:restoredTop sz="94437"/>
  </p:normalViewPr>
  <p:slideViewPr>
    <p:cSldViewPr>
      <p:cViewPr varScale="1">
        <p:scale>
          <a:sx n="59" d="100"/>
          <a:sy n="59" d="100"/>
        </p:scale>
        <p:origin x="368" y="224"/>
      </p:cViewPr>
      <p:guideLst>
        <p:guide orient="horz" pos="4320"/>
        <p:guide pos="76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media/image1.png>
</file>

<file path=ppt/media/image10.png>
</file>

<file path=ppt/media/image11.tiff>
</file>

<file path=ppt/media/image12.tiff>
</file>

<file path=ppt/media/image13.tiff>
</file>

<file path=ppt/media/image14.png>
</file>

<file path=ppt/media/image15.png>
</file>

<file path=ppt/media/image2.png>
</file>

<file path=ppt/media/image3.png>
</file>

<file path=ppt/media/image4.gif>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8" name="Shape 48"/>
          <p:cNvSpPr>
            <a:spLocks noGrp="1" noRot="1" noChangeAspect="1"/>
          </p:cNvSpPr>
          <p:nvPr>
            <p:ph type="sldImg"/>
          </p:nvPr>
        </p:nvSpPr>
        <p:spPr>
          <a:xfrm>
            <a:off x="1143000" y="685800"/>
            <a:ext cx="4572000" cy="3429000"/>
          </a:xfrm>
          <a:prstGeom prst="rect">
            <a:avLst/>
          </a:prstGeom>
        </p:spPr>
        <p:txBody>
          <a:bodyPr/>
          <a:lstStyle/>
          <a:p>
            <a:endParaRPr/>
          </a:p>
        </p:txBody>
      </p:sp>
      <p:sp>
        <p:nvSpPr>
          <p:cNvPr id="49" name="Shape 49"/>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166211256"/>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Заголовок и подзаголовок">
    <p:spTree>
      <p:nvGrpSpPr>
        <p:cNvPr id="1" name=""/>
        <p:cNvGrpSpPr/>
        <p:nvPr/>
      </p:nvGrpSpPr>
      <p:grpSpPr>
        <a:xfrm>
          <a:off x="0" y="0"/>
          <a:ext cx="0" cy="0"/>
          <a:chOff x="0" y="0"/>
          <a:chExt cx="0" cy="0"/>
        </a:xfrm>
      </p:grpSpPr>
      <p:sp>
        <p:nvSpPr>
          <p:cNvPr id="6" name="Прямоугольник"/>
          <p:cNvSpPr/>
          <p:nvPr/>
        </p:nvSpPr>
        <p:spPr>
          <a:xfrm>
            <a:off x="5230254" y="-37339"/>
            <a:ext cx="19217708" cy="13716001"/>
          </a:xfrm>
          <a:prstGeom prst="rect">
            <a:avLst/>
          </a:prstGeom>
          <a:solidFill>
            <a:srgbClr val="FFFFFF"/>
          </a:solidFill>
          <a:ln w="12700">
            <a:miter lim="400000"/>
          </a:ln>
        </p:spPr>
        <p:txBody>
          <a:bodyPr lIns="71437" tIns="71437" rIns="71437" bIns="71437" anchor="ctr"/>
          <a:lstStyle/>
          <a:p>
            <a:pPr>
              <a:defRPr sz="3200">
                <a:solidFill>
                  <a:srgbClr val="FFFFFF"/>
                </a:solidFill>
              </a:defRPr>
            </a:pPr>
            <a:endParaRPr/>
          </a:p>
        </p:txBody>
      </p:sp>
      <p:sp>
        <p:nvSpPr>
          <p:cNvPr id="7"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Фото">
    <p:bg>
      <p:bgPr>
        <a:solidFill>
          <a:srgbClr val="FFFFFF"/>
        </a:solidFill>
        <a:effectLst/>
      </p:bgPr>
    </p:bg>
    <p:spTree>
      <p:nvGrpSpPr>
        <p:cNvPr id="1" name=""/>
        <p:cNvGrpSpPr/>
        <p:nvPr/>
      </p:nvGrpSpPr>
      <p:grpSpPr>
        <a:xfrm>
          <a:off x="0" y="0"/>
          <a:ext cx="0" cy="0"/>
          <a:chOff x="0" y="0"/>
          <a:chExt cx="0" cy="0"/>
        </a:xfrm>
      </p:grpSpPr>
      <p:sp>
        <p:nvSpPr>
          <p:cNvPr id="44" name="Изображение"/>
          <p:cNvSpPr>
            <a:spLocks noGrp="1"/>
          </p:cNvSpPr>
          <p:nvPr>
            <p:ph type="pic" idx="13"/>
          </p:nvPr>
        </p:nvSpPr>
        <p:spPr>
          <a:xfrm>
            <a:off x="3048000" y="0"/>
            <a:ext cx="18288000" cy="13716000"/>
          </a:xfrm>
          <a:prstGeom prst="rect">
            <a:avLst/>
          </a:prstGeom>
        </p:spPr>
        <p:txBody>
          <a:bodyPr lIns="91439" tIns="45719" rIns="91439" bIns="45719" anchor="t">
            <a:noAutofit/>
          </a:bodyPr>
          <a:lstStyle/>
          <a:p>
            <a:endParaRPr/>
          </a:p>
        </p:txBody>
      </p:sp>
      <p:sp>
        <p:nvSpPr>
          <p:cNvPr id="45"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Пустой">
    <p:bg>
      <p:bgPr>
        <a:solidFill>
          <a:srgbClr val="FFFFFF"/>
        </a:solidFill>
        <a:effectLst/>
      </p:bgPr>
    </p:bg>
    <p:spTree>
      <p:nvGrpSpPr>
        <p:cNvPr id="1" name=""/>
        <p:cNvGrpSpPr/>
        <p:nvPr/>
      </p:nvGrpSpPr>
      <p:grpSpPr>
        <a:xfrm>
          <a:off x="0" y="0"/>
          <a:ext cx="0" cy="0"/>
          <a:chOff x="0" y="0"/>
          <a:chExt cx="0" cy="0"/>
        </a:xfrm>
      </p:grpSpPr>
      <p:sp>
        <p:nvSpPr>
          <p:cNvPr id="47"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Фото — горизонтально">
    <p:bg>
      <p:bgPr>
        <a:solidFill>
          <a:srgbClr val="FFFFFF"/>
        </a:solidFill>
        <a:effectLst/>
      </p:bgPr>
    </p:bg>
    <p:spTree>
      <p:nvGrpSpPr>
        <p:cNvPr id="1" name=""/>
        <p:cNvGrpSpPr/>
        <p:nvPr/>
      </p:nvGrpSpPr>
      <p:grpSpPr>
        <a:xfrm>
          <a:off x="0" y="0"/>
          <a:ext cx="0" cy="0"/>
          <a:chOff x="0" y="0"/>
          <a:chExt cx="0" cy="0"/>
        </a:xfrm>
      </p:grpSpPr>
      <p:sp>
        <p:nvSpPr>
          <p:cNvPr id="9" name="Изображение"/>
          <p:cNvSpPr>
            <a:spLocks noGrp="1"/>
          </p:cNvSpPr>
          <p:nvPr>
            <p:ph type="pic" sz="half" idx="13"/>
          </p:nvPr>
        </p:nvSpPr>
        <p:spPr>
          <a:xfrm>
            <a:off x="5307210" y="892968"/>
            <a:ext cx="13751720" cy="8322470"/>
          </a:xfrm>
          <a:prstGeom prst="rect">
            <a:avLst/>
          </a:prstGeom>
        </p:spPr>
        <p:txBody>
          <a:bodyPr lIns="91439" tIns="45719" rIns="91439" bIns="45719" anchor="t">
            <a:noAutofit/>
          </a:bodyPr>
          <a:lstStyle/>
          <a:p>
            <a:endParaRPr/>
          </a:p>
        </p:txBody>
      </p:sp>
      <p:sp>
        <p:nvSpPr>
          <p:cNvPr id="10" name="Текст заголовка"/>
          <p:cNvSpPr txBox="1">
            <a:spLocks noGrp="1"/>
          </p:cNvSpPr>
          <p:nvPr>
            <p:ph type="title"/>
          </p:nvPr>
        </p:nvSpPr>
        <p:spPr>
          <a:xfrm>
            <a:off x="4833937" y="9447609"/>
            <a:ext cx="14716126" cy="2000251"/>
          </a:xfrm>
          <a:prstGeom prst="rect">
            <a:avLst/>
          </a:prstGeom>
        </p:spPr>
        <p:txBody>
          <a:bodyPr anchor="b"/>
          <a:lstStyle/>
          <a:p>
            <a:r>
              <a:t>Текст заголовка</a:t>
            </a:r>
          </a:p>
        </p:txBody>
      </p:sp>
      <p:sp>
        <p:nvSpPr>
          <p:cNvPr id="11" name="Уровень текста 1…"/>
          <p:cNvSpPr txBox="1">
            <a:spLocks noGrp="1"/>
          </p:cNvSpPr>
          <p:nvPr>
            <p:ph type="body" sz="quarter" idx="1"/>
          </p:nvPr>
        </p:nvSpPr>
        <p:spPr>
          <a:xfrm>
            <a:off x="4833937" y="11519296"/>
            <a:ext cx="14716126" cy="1589486"/>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12" name="Номер слайда"/>
          <p:cNvSpPr txBox="1">
            <a:spLocks noGrp="1"/>
          </p:cNvSpPr>
          <p:nvPr>
            <p:ph type="sldNum" sz="quarter" idx="2"/>
          </p:nvPr>
        </p:nvSpPr>
        <p:spPr>
          <a:xfrm>
            <a:off x="11935814" y="13001625"/>
            <a:ext cx="494513" cy="511175"/>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Заголовок — по центру">
    <p:bg>
      <p:bgPr>
        <a:solidFill>
          <a:srgbClr val="FFFFFF"/>
        </a:solidFill>
        <a:effectLst/>
      </p:bgPr>
    </p:bg>
    <p:spTree>
      <p:nvGrpSpPr>
        <p:cNvPr id="1" name=""/>
        <p:cNvGrpSpPr/>
        <p:nvPr/>
      </p:nvGrpSpPr>
      <p:grpSpPr>
        <a:xfrm>
          <a:off x="0" y="0"/>
          <a:ext cx="0" cy="0"/>
          <a:chOff x="0" y="0"/>
          <a:chExt cx="0" cy="0"/>
        </a:xfrm>
      </p:grpSpPr>
      <p:sp>
        <p:nvSpPr>
          <p:cNvPr id="14"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Фото — вертикально">
    <p:bg>
      <p:bgPr>
        <a:solidFill>
          <a:srgbClr val="FFFFFF"/>
        </a:solidFill>
        <a:effectLst/>
      </p:bgPr>
    </p:bg>
    <p:spTree>
      <p:nvGrpSpPr>
        <p:cNvPr id="1" name=""/>
        <p:cNvGrpSpPr/>
        <p:nvPr/>
      </p:nvGrpSpPr>
      <p:grpSpPr>
        <a:xfrm>
          <a:off x="0" y="0"/>
          <a:ext cx="0" cy="0"/>
          <a:chOff x="0" y="0"/>
          <a:chExt cx="0" cy="0"/>
        </a:xfrm>
      </p:grpSpPr>
      <p:sp>
        <p:nvSpPr>
          <p:cNvPr id="16" name="Изображение"/>
          <p:cNvSpPr>
            <a:spLocks noGrp="1"/>
          </p:cNvSpPr>
          <p:nvPr>
            <p:ph type="pic" sz="half" idx="13"/>
          </p:nvPr>
        </p:nvSpPr>
        <p:spPr>
          <a:xfrm>
            <a:off x="12495609" y="892968"/>
            <a:ext cx="7500938" cy="11572876"/>
          </a:xfrm>
          <a:prstGeom prst="rect">
            <a:avLst/>
          </a:prstGeom>
        </p:spPr>
        <p:txBody>
          <a:bodyPr lIns="91439" tIns="45719" rIns="91439" bIns="45719" anchor="t">
            <a:noAutofit/>
          </a:bodyPr>
          <a:lstStyle/>
          <a:p>
            <a:endParaRPr/>
          </a:p>
        </p:txBody>
      </p:sp>
      <p:sp>
        <p:nvSpPr>
          <p:cNvPr id="17" name="Текст заголовка"/>
          <p:cNvSpPr txBox="1">
            <a:spLocks noGrp="1"/>
          </p:cNvSpPr>
          <p:nvPr>
            <p:ph type="title"/>
          </p:nvPr>
        </p:nvSpPr>
        <p:spPr>
          <a:xfrm>
            <a:off x="4387453" y="892968"/>
            <a:ext cx="7500938" cy="5607845"/>
          </a:xfrm>
          <a:prstGeom prst="rect">
            <a:avLst/>
          </a:prstGeom>
        </p:spPr>
        <p:txBody>
          <a:bodyPr anchor="b"/>
          <a:lstStyle>
            <a:lvl1pPr>
              <a:defRPr sz="8400"/>
            </a:lvl1pPr>
          </a:lstStyle>
          <a:p>
            <a:r>
              <a:t>Текст заголовка</a:t>
            </a:r>
          </a:p>
        </p:txBody>
      </p:sp>
      <p:sp>
        <p:nvSpPr>
          <p:cNvPr id="18" name="Уровень текста 1…"/>
          <p:cNvSpPr txBox="1">
            <a:spLocks noGrp="1"/>
          </p:cNvSpPr>
          <p:nvPr>
            <p:ph type="body" sz="quarter" idx="1"/>
          </p:nvPr>
        </p:nvSpPr>
        <p:spPr>
          <a:xfrm>
            <a:off x="4387453" y="6697265"/>
            <a:ext cx="7500938" cy="5768579"/>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19"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Заголовок и пункты">
    <p:bg>
      <p:bgPr>
        <a:solidFill>
          <a:srgbClr val="FFFFFF"/>
        </a:solidFill>
        <a:effectLst/>
      </p:bgPr>
    </p:bg>
    <p:spTree>
      <p:nvGrpSpPr>
        <p:cNvPr id="1" name=""/>
        <p:cNvGrpSpPr/>
        <p:nvPr/>
      </p:nvGrpSpPr>
      <p:grpSpPr>
        <a:xfrm>
          <a:off x="0" y="0"/>
          <a:ext cx="0" cy="0"/>
          <a:chOff x="0" y="0"/>
          <a:chExt cx="0" cy="0"/>
        </a:xfrm>
      </p:grpSpPr>
      <p:sp>
        <p:nvSpPr>
          <p:cNvPr id="23" name="Текст заголовка"/>
          <p:cNvSpPr txBox="1">
            <a:spLocks noGrp="1"/>
          </p:cNvSpPr>
          <p:nvPr>
            <p:ph type="title"/>
          </p:nvPr>
        </p:nvSpPr>
        <p:spPr>
          <a:prstGeom prst="rect">
            <a:avLst/>
          </a:prstGeom>
        </p:spPr>
        <p:txBody>
          <a:bodyPr/>
          <a:lstStyle/>
          <a:p>
            <a:r>
              <a:t>Текст заголовка</a:t>
            </a:r>
          </a:p>
        </p:txBody>
      </p:sp>
      <p:sp>
        <p:nvSpPr>
          <p:cNvPr id="24" name="Уровень текста 1…"/>
          <p:cNvSpPr txBox="1">
            <a:spLocks noGrp="1"/>
          </p:cNvSpPr>
          <p:nvPr>
            <p:ph type="body" idx="1"/>
          </p:nvPr>
        </p:nvSpPr>
        <p:spPr>
          <a:prstGeom prst="rect">
            <a:avLst/>
          </a:prstGeom>
        </p:spPr>
        <p:txBody>
          <a:body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25"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Заголовок, пункты и фото">
    <p:bg>
      <p:bgPr>
        <a:solidFill>
          <a:srgbClr val="FFFFFF"/>
        </a:solidFill>
        <a:effectLst/>
      </p:bgPr>
    </p:bg>
    <p:spTree>
      <p:nvGrpSpPr>
        <p:cNvPr id="1" name=""/>
        <p:cNvGrpSpPr/>
        <p:nvPr/>
      </p:nvGrpSpPr>
      <p:grpSpPr>
        <a:xfrm>
          <a:off x="0" y="0"/>
          <a:ext cx="0" cy="0"/>
          <a:chOff x="0" y="0"/>
          <a:chExt cx="0" cy="0"/>
        </a:xfrm>
      </p:grpSpPr>
      <p:sp>
        <p:nvSpPr>
          <p:cNvPr id="27" name="Изображение"/>
          <p:cNvSpPr>
            <a:spLocks noGrp="1"/>
          </p:cNvSpPr>
          <p:nvPr>
            <p:ph type="pic" sz="quarter" idx="13"/>
          </p:nvPr>
        </p:nvSpPr>
        <p:spPr>
          <a:xfrm>
            <a:off x="12495609" y="3661171"/>
            <a:ext cx="7500938" cy="8840392"/>
          </a:xfrm>
          <a:prstGeom prst="rect">
            <a:avLst/>
          </a:prstGeom>
        </p:spPr>
        <p:txBody>
          <a:bodyPr lIns="91439" tIns="45719" rIns="91439" bIns="45719" anchor="t">
            <a:noAutofit/>
          </a:bodyPr>
          <a:lstStyle/>
          <a:p>
            <a:endParaRPr/>
          </a:p>
        </p:txBody>
      </p:sp>
      <p:sp>
        <p:nvSpPr>
          <p:cNvPr id="28" name="Текст заголовка"/>
          <p:cNvSpPr txBox="1">
            <a:spLocks noGrp="1"/>
          </p:cNvSpPr>
          <p:nvPr>
            <p:ph type="title"/>
          </p:nvPr>
        </p:nvSpPr>
        <p:spPr>
          <a:prstGeom prst="rect">
            <a:avLst/>
          </a:prstGeom>
        </p:spPr>
        <p:txBody>
          <a:bodyPr/>
          <a:lstStyle/>
          <a:p>
            <a:r>
              <a:t>Текст заголовка</a:t>
            </a:r>
          </a:p>
        </p:txBody>
      </p:sp>
      <p:sp>
        <p:nvSpPr>
          <p:cNvPr id="29" name="Уровень текста 1…"/>
          <p:cNvSpPr txBox="1">
            <a:spLocks noGrp="1"/>
          </p:cNvSpPr>
          <p:nvPr>
            <p:ph type="body" sz="quarter" idx="1"/>
          </p:nvPr>
        </p:nvSpPr>
        <p:spPr>
          <a:xfrm>
            <a:off x="4387453" y="3661171"/>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30"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Пункты">
    <p:bg>
      <p:bgPr>
        <a:solidFill>
          <a:srgbClr val="FFFFFF"/>
        </a:solidFill>
        <a:effectLst/>
      </p:bgPr>
    </p:bg>
    <p:spTree>
      <p:nvGrpSpPr>
        <p:cNvPr id="1" name=""/>
        <p:cNvGrpSpPr/>
        <p:nvPr/>
      </p:nvGrpSpPr>
      <p:grpSpPr>
        <a:xfrm>
          <a:off x="0" y="0"/>
          <a:ext cx="0" cy="0"/>
          <a:chOff x="0" y="0"/>
          <a:chExt cx="0" cy="0"/>
        </a:xfrm>
      </p:grpSpPr>
      <p:sp>
        <p:nvSpPr>
          <p:cNvPr id="32" name="Уровень текста 1…"/>
          <p:cNvSpPr txBox="1">
            <a:spLocks noGrp="1"/>
          </p:cNvSpPr>
          <p:nvPr>
            <p:ph type="body" idx="1"/>
          </p:nvPr>
        </p:nvSpPr>
        <p:spPr>
          <a:xfrm>
            <a:off x="4387453" y="1785937"/>
            <a:ext cx="15609094" cy="10144126"/>
          </a:xfrm>
          <a:prstGeom prst="rect">
            <a:avLst/>
          </a:prstGeom>
        </p:spPr>
        <p:txBody>
          <a:body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33"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Фото — 3 шт.">
    <p:bg>
      <p:bgPr>
        <a:solidFill>
          <a:srgbClr val="FFFFFF"/>
        </a:solidFill>
        <a:effectLst/>
      </p:bgPr>
    </p:bg>
    <p:spTree>
      <p:nvGrpSpPr>
        <p:cNvPr id="1" name=""/>
        <p:cNvGrpSpPr/>
        <p:nvPr/>
      </p:nvGrpSpPr>
      <p:grpSpPr>
        <a:xfrm>
          <a:off x="0" y="0"/>
          <a:ext cx="0" cy="0"/>
          <a:chOff x="0" y="0"/>
          <a:chExt cx="0" cy="0"/>
        </a:xfrm>
      </p:grpSpPr>
      <p:sp>
        <p:nvSpPr>
          <p:cNvPr id="35" name="Изображение"/>
          <p:cNvSpPr>
            <a:spLocks noGrp="1"/>
          </p:cNvSpPr>
          <p:nvPr>
            <p:ph type="pic" sz="quarter" idx="13"/>
          </p:nvPr>
        </p:nvSpPr>
        <p:spPr>
          <a:xfrm>
            <a:off x="12495609" y="7161609"/>
            <a:ext cx="7500938" cy="5304235"/>
          </a:xfrm>
          <a:prstGeom prst="rect">
            <a:avLst/>
          </a:prstGeom>
        </p:spPr>
        <p:txBody>
          <a:bodyPr lIns="91439" tIns="45719" rIns="91439" bIns="45719" anchor="t">
            <a:noAutofit/>
          </a:bodyPr>
          <a:lstStyle/>
          <a:p>
            <a:endParaRPr/>
          </a:p>
        </p:txBody>
      </p:sp>
      <p:sp>
        <p:nvSpPr>
          <p:cNvPr id="36" name="Изображение"/>
          <p:cNvSpPr>
            <a:spLocks noGrp="1"/>
          </p:cNvSpPr>
          <p:nvPr>
            <p:ph type="pic" sz="quarter" idx="14"/>
          </p:nvPr>
        </p:nvSpPr>
        <p:spPr>
          <a:xfrm>
            <a:off x="12504353" y="1250156"/>
            <a:ext cx="7500939" cy="5304235"/>
          </a:xfrm>
          <a:prstGeom prst="rect">
            <a:avLst/>
          </a:prstGeom>
        </p:spPr>
        <p:txBody>
          <a:bodyPr lIns="91439" tIns="45719" rIns="91439" bIns="45719" anchor="t">
            <a:noAutofit/>
          </a:bodyPr>
          <a:lstStyle/>
          <a:p>
            <a:endParaRPr/>
          </a:p>
        </p:txBody>
      </p:sp>
      <p:sp>
        <p:nvSpPr>
          <p:cNvPr id="37" name="Изображение"/>
          <p:cNvSpPr>
            <a:spLocks noGrp="1"/>
          </p:cNvSpPr>
          <p:nvPr>
            <p:ph type="pic" sz="half" idx="15"/>
          </p:nvPr>
        </p:nvSpPr>
        <p:spPr>
          <a:xfrm>
            <a:off x="4387453" y="1250156"/>
            <a:ext cx="7500938" cy="11215688"/>
          </a:xfrm>
          <a:prstGeom prst="rect">
            <a:avLst/>
          </a:prstGeom>
        </p:spPr>
        <p:txBody>
          <a:bodyPr lIns="91439" tIns="45719" rIns="91439" bIns="45719" anchor="t">
            <a:noAutofit/>
          </a:bodyPr>
          <a:lstStyle/>
          <a:p>
            <a:endParaRPr/>
          </a:p>
        </p:txBody>
      </p:sp>
      <p:sp>
        <p:nvSpPr>
          <p:cNvPr id="38"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Цитата">
    <p:bg>
      <p:bgPr>
        <a:solidFill>
          <a:srgbClr val="FFFFFF"/>
        </a:solidFill>
        <a:effectLst/>
      </p:bgPr>
    </p:bg>
    <p:spTree>
      <p:nvGrpSpPr>
        <p:cNvPr id="1" name=""/>
        <p:cNvGrpSpPr/>
        <p:nvPr/>
      </p:nvGrpSpPr>
      <p:grpSpPr>
        <a:xfrm>
          <a:off x="0" y="0"/>
          <a:ext cx="0" cy="0"/>
          <a:chOff x="0" y="0"/>
          <a:chExt cx="0" cy="0"/>
        </a:xfrm>
      </p:grpSpPr>
      <p:sp>
        <p:nvSpPr>
          <p:cNvPr id="40" name="–Иван Арсентьев"/>
          <p:cNvSpPr txBox="1">
            <a:spLocks noGrp="1"/>
          </p:cNvSpPr>
          <p:nvPr>
            <p:ph type="body" sz="quarter" idx="13"/>
          </p:nvPr>
        </p:nvSpPr>
        <p:spPr>
          <a:xfrm>
            <a:off x="4833937" y="8947546"/>
            <a:ext cx="14716126" cy="660798"/>
          </a:xfrm>
          <a:prstGeom prst="rect">
            <a:avLst/>
          </a:prstGeom>
        </p:spPr>
        <p:txBody>
          <a:bodyPr anchor="t">
            <a:spAutoFit/>
          </a:bodyPr>
          <a:lstStyle>
            <a:lvl1pPr marL="0" indent="0" algn="ctr">
              <a:spcBef>
                <a:spcPts val="0"/>
              </a:spcBef>
              <a:buSzTx/>
              <a:buNone/>
              <a:defRPr sz="3200">
                <a:latin typeface="Helvetica"/>
                <a:ea typeface="Helvetica"/>
                <a:cs typeface="Helvetica"/>
                <a:sym typeface="Helvetica"/>
              </a:defRPr>
            </a:lvl1pPr>
          </a:lstStyle>
          <a:p>
            <a:r>
              <a:t>–Иван Арсентьев</a:t>
            </a:r>
          </a:p>
        </p:txBody>
      </p:sp>
      <p:sp>
        <p:nvSpPr>
          <p:cNvPr id="41" name="«Место ввода цитаты»."/>
          <p:cNvSpPr txBox="1">
            <a:spLocks noGrp="1"/>
          </p:cNvSpPr>
          <p:nvPr>
            <p:ph type="body" sz="quarter" idx="14"/>
          </p:nvPr>
        </p:nvSpPr>
        <p:spPr>
          <a:xfrm>
            <a:off x="4833937" y="6000353"/>
            <a:ext cx="14716126" cy="965201"/>
          </a:xfrm>
          <a:prstGeom prst="rect">
            <a:avLst/>
          </a:prstGeom>
        </p:spPr>
        <p:txBody>
          <a:bodyPr>
            <a:spAutoFit/>
          </a:bodyPr>
          <a:lstStyle>
            <a:lvl1pPr marL="0" indent="0" algn="ctr">
              <a:spcBef>
                <a:spcPts val="0"/>
              </a:spcBef>
              <a:buSzTx/>
              <a:buNone/>
              <a:defRPr sz="5200"/>
            </a:lvl1pPr>
          </a:lstStyle>
          <a:p>
            <a:r>
              <a:t>«Место ввода цитаты».</a:t>
            </a:r>
          </a:p>
        </p:txBody>
      </p:sp>
      <p:sp>
        <p:nvSpPr>
          <p:cNvPr id="42"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53957"/>
        </a:solidFill>
        <a:effectLst/>
      </p:bgPr>
    </p:bg>
    <p:spTree>
      <p:nvGrpSpPr>
        <p:cNvPr id="1" name=""/>
        <p:cNvGrpSpPr/>
        <p:nvPr/>
      </p:nvGrpSpPr>
      <p:grpSpPr>
        <a:xfrm>
          <a:off x="0" y="0"/>
          <a:ext cx="0" cy="0"/>
          <a:chOff x="0" y="0"/>
          <a:chExt cx="0" cy="0"/>
        </a:xfrm>
      </p:grpSpPr>
      <p:sp>
        <p:nvSpPr>
          <p:cNvPr id="2" name="Текст заголовка"/>
          <p:cNvSpPr txBox="1">
            <a:spLocks noGrp="1"/>
          </p:cNvSpPr>
          <p:nvPr>
            <p:ph type="title"/>
          </p:nvPr>
        </p:nvSpPr>
        <p:spPr>
          <a:xfrm>
            <a:off x="4387453" y="625078"/>
            <a:ext cx="15609094" cy="303609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normAutofit/>
          </a:bodyPr>
          <a:lstStyle/>
          <a:p>
            <a:r>
              <a:t>Текст заголовка</a:t>
            </a:r>
          </a:p>
        </p:txBody>
      </p:sp>
      <p:sp>
        <p:nvSpPr>
          <p:cNvPr id="3" name="Уровень текста 1…"/>
          <p:cNvSpPr txBox="1">
            <a:spLocks noGrp="1"/>
          </p:cNvSpPr>
          <p:nvPr>
            <p:ph type="body" idx="1"/>
          </p:nvPr>
        </p:nvSpPr>
        <p:spPr>
          <a:xfrm>
            <a:off x="4387453" y="3661171"/>
            <a:ext cx="15609094" cy="88403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normAutofit/>
          </a:body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4" name="Номер слайда"/>
          <p:cNvSpPr txBox="1">
            <a:spLocks noGrp="1"/>
          </p:cNvSpPr>
          <p:nvPr>
            <p:ph type="sldNum" sz="quarter" idx="2"/>
          </p:nvPr>
        </p:nvSpPr>
        <p:spPr>
          <a:xfrm>
            <a:off x="11935814" y="13010554"/>
            <a:ext cx="494513" cy="511176"/>
          </a:xfrm>
          <a:prstGeom prst="rect">
            <a:avLst/>
          </a:prstGeom>
          <a:ln w="12700">
            <a:miter lim="400000"/>
          </a:ln>
        </p:spPr>
        <p:txBody>
          <a:bodyPr wrap="none" lIns="71437" tIns="71437" rIns="71437" bIns="71437">
            <a:spAutoFit/>
          </a:bodyPr>
          <a:lstStyle>
            <a:lvl1pPr>
              <a:defRPr sz="24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 id="2147483659" r:id="rId10"/>
    <p:sldLayoutId id="2147483660" r:id="rId11"/>
  </p:sldLayoutIdLst>
  <p:transition spd="med"/>
  <p:hf hdr="0" dt="0"/>
  <p:txStyles>
    <p:titleStyle>
      <a:lvl1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9pPr>
    </p:titleStyle>
    <p:bodyStyle>
      <a:lvl1pPr marL="617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1pPr>
      <a:lvl2pPr marL="1061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2pPr>
      <a:lvl3pPr marL="1506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3pPr>
      <a:lvl4pPr marL="1950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4pPr>
      <a:lvl5pPr marL="2395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5pPr>
      <a:lvl6pPr marL="2839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6pPr>
      <a:lvl7pPr marL="3284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7pPr>
      <a:lvl8pPr marL="3728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8pPr>
      <a:lvl9pPr marL="4173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9pPr>
    </p:bodyStyle>
    <p:otherStyle>
      <a:lvl1pPr marL="0" marR="0" indent="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6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png"/><Relationship Id="rId1" Type="http://schemas.openxmlformats.org/officeDocument/2006/relationships/slideLayout" Target="../slideLayouts/slideLayout3.xml"/><Relationship Id="rId4" Type="http://schemas.openxmlformats.org/officeDocument/2006/relationships/image" Target="../media/image5.gif"/></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Линия"/>
          <p:cNvSpPr/>
          <p:nvPr/>
        </p:nvSpPr>
        <p:spPr>
          <a:xfrm flipV="1">
            <a:off x="10370343" y="1604166"/>
            <a:ext cx="1" cy="2777349"/>
          </a:xfrm>
          <a:prstGeom prst="line">
            <a:avLst/>
          </a:prstGeom>
          <a:ln w="12700">
            <a:solidFill>
              <a:srgbClr val="FFFFFF"/>
            </a:solidFill>
            <a:miter lim="400000"/>
          </a:ln>
        </p:spPr>
        <p:txBody>
          <a:bodyPr lIns="71437" tIns="71437" rIns="71437" bIns="71437" anchor="ctr"/>
          <a:lstStyle/>
          <a:p>
            <a:pPr>
              <a:defRPr sz="3200"/>
            </a:pPr>
            <a:endParaRPr/>
          </a:p>
        </p:txBody>
      </p:sp>
      <p:sp>
        <p:nvSpPr>
          <p:cNvPr id="52" name="Очень крутой…"/>
          <p:cNvSpPr txBox="1"/>
          <p:nvPr/>
        </p:nvSpPr>
        <p:spPr>
          <a:xfrm>
            <a:off x="7116914" y="3934663"/>
            <a:ext cx="15516246" cy="41560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b"/>
          <a:lstStyle/>
          <a:p>
            <a:pPr algn="l">
              <a:defRPr sz="7000" b="1" cap="all">
                <a:solidFill>
                  <a:srgbClr val="253957"/>
                </a:solidFill>
                <a:latin typeface="+mn-lt"/>
                <a:ea typeface="+mn-ea"/>
                <a:cs typeface="+mn-cs"/>
                <a:sym typeface="Arial Narrow"/>
              </a:defRPr>
            </a:pPr>
            <a:r>
              <a:rPr lang="ru-RU" sz="7000" cap="all" dirty="0">
                <a:sym typeface="Arial Narrow"/>
              </a:rPr>
              <a:t>Повышение производительности алгоритма слияния </a:t>
            </a:r>
            <a:r>
              <a:rPr lang="ru-RU" sz="7000" cap="all" dirty="0" err="1">
                <a:sym typeface="Arial Narrow"/>
              </a:rPr>
              <a:t>чанков</a:t>
            </a:r>
            <a:r>
              <a:rPr lang="ru-RU" sz="7000" cap="all" dirty="0">
                <a:sym typeface="Arial Narrow"/>
              </a:rPr>
              <a:t> в аналитической СУБД </a:t>
            </a:r>
            <a:r>
              <a:rPr lang="ru-RU" sz="7000" cap="all" dirty="0" err="1">
                <a:sym typeface="Arial Narrow"/>
              </a:rPr>
              <a:t>ClickHouse</a:t>
            </a:r>
            <a:endParaRPr dirty="0"/>
          </a:p>
        </p:txBody>
      </p:sp>
      <p:sp>
        <p:nvSpPr>
          <p:cNvPr id="53" name="Очень крутой подзаголовок презентации"/>
          <p:cNvSpPr txBox="1"/>
          <p:nvPr/>
        </p:nvSpPr>
        <p:spPr>
          <a:xfrm>
            <a:off x="7089243" y="2992840"/>
            <a:ext cx="10187653" cy="11732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algn="l">
              <a:defRPr sz="4200">
                <a:solidFill>
                  <a:srgbClr val="253957"/>
                </a:solidFill>
                <a:latin typeface="+mn-lt"/>
                <a:ea typeface="+mn-ea"/>
                <a:cs typeface="+mn-cs"/>
                <a:sym typeface="Arial Narrow"/>
              </a:defRPr>
            </a:lvl1pPr>
          </a:lstStyle>
          <a:p>
            <a:r>
              <a:rPr lang="ru-RU" dirty="0"/>
              <a:t>Выпускная квалификационная работа</a:t>
            </a:r>
          </a:p>
        </p:txBody>
      </p:sp>
      <p:sp>
        <p:nvSpPr>
          <p:cNvPr id="54" name="Название подразделения,  лаборатории, факультета и т.д."/>
          <p:cNvSpPr txBox="1"/>
          <p:nvPr/>
        </p:nvSpPr>
        <p:spPr>
          <a:xfrm>
            <a:off x="7116915" y="1847447"/>
            <a:ext cx="12635925" cy="7906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p>
            <a:pPr algn="l">
              <a:defRPr sz="4200">
                <a:solidFill>
                  <a:srgbClr val="253957"/>
                </a:solidFill>
                <a:latin typeface="+mn-lt"/>
                <a:ea typeface="+mn-ea"/>
                <a:cs typeface="+mn-cs"/>
                <a:sym typeface="Arial Narrow"/>
              </a:defRPr>
            </a:pPr>
            <a:r>
              <a:rPr lang="ru-RU" dirty="0"/>
              <a:t>Базовая кафедра Яндекс, факультет компьютерных наук</a:t>
            </a:r>
            <a:endParaRPr dirty="0"/>
          </a:p>
        </p:txBody>
      </p:sp>
      <p:sp>
        <p:nvSpPr>
          <p:cNvPr id="55" name="Москва, 2017"/>
          <p:cNvSpPr txBox="1"/>
          <p:nvPr/>
        </p:nvSpPr>
        <p:spPr>
          <a:xfrm>
            <a:off x="7116915" y="11892516"/>
            <a:ext cx="9443424" cy="5751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l" defTabSz="642937">
              <a:defRPr sz="2800">
                <a:solidFill>
                  <a:srgbClr val="253957"/>
                </a:solidFill>
                <a:latin typeface="+mn-lt"/>
                <a:ea typeface="+mn-ea"/>
                <a:cs typeface="+mn-cs"/>
                <a:sym typeface="Arial Narrow"/>
              </a:defRPr>
            </a:lvl1pPr>
          </a:lstStyle>
          <a:p>
            <a:r>
              <a:rPr dirty="0" err="1"/>
              <a:t>Москва</a:t>
            </a:r>
            <a:r>
              <a:rPr dirty="0"/>
              <a:t>, 201</a:t>
            </a:r>
            <a:r>
              <a:rPr lang="ru-RU" dirty="0"/>
              <a:t>9</a:t>
            </a:r>
            <a:endParaRPr dirty="0"/>
          </a:p>
        </p:txBody>
      </p:sp>
      <p:pic>
        <p:nvPicPr>
          <p:cNvPr id="56" name="Изображение" descr="Изображение"/>
          <p:cNvPicPr>
            <a:picLocks noChangeAspect="1"/>
          </p:cNvPicPr>
          <p:nvPr/>
        </p:nvPicPr>
        <p:blipFill>
          <a:blip r:embed="rId2"/>
          <a:stretch>
            <a:fillRect/>
          </a:stretch>
        </p:blipFill>
        <p:spPr>
          <a:xfrm>
            <a:off x="1221970" y="1330739"/>
            <a:ext cx="2736119" cy="2645547"/>
          </a:xfrm>
          <a:prstGeom prst="rect">
            <a:avLst/>
          </a:prstGeom>
          <a:ln w="12700">
            <a:miter lim="400000"/>
          </a:ln>
        </p:spPr>
      </p:pic>
      <p:sp>
        <p:nvSpPr>
          <p:cNvPr id="2" name="Номер слайда 1">
            <a:extLst>
              <a:ext uri="{FF2B5EF4-FFF2-40B4-BE49-F238E27FC236}">
                <a16:creationId xmlns:a16="http://schemas.microsoft.com/office/drawing/2014/main" id="{D1194821-73A7-424E-9CC6-CF0611FCC400}"/>
              </a:ext>
            </a:extLst>
          </p:cNvPr>
          <p:cNvSpPr>
            <a:spLocks noGrp="1"/>
          </p:cNvSpPr>
          <p:nvPr>
            <p:ph type="sldNum" sz="quarter" idx="2"/>
          </p:nvPr>
        </p:nvSpPr>
        <p:spPr/>
        <p:txBody>
          <a:bodyPr/>
          <a:lstStyle/>
          <a:p>
            <a:fld id="{86CB4B4D-7CA3-9044-876B-883B54F8677D}" type="slidenum">
              <a:rPr lang="ru-RU" smtClean="0"/>
              <a:t>1</a:t>
            </a:fld>
            <a:endParaRPr lang="ru-RU"/>
          </a:p>
        </p:txBody>
      </p:sp>
      <p:sp>
        <p:nvSpPr>
          <p:cNvPr id="3" name="Прямоугольник 2">
            <a:extLst>
              <a:ext uri="{FF2B5EF4-FFF2-40B4-BE49-F238E27FC236}">
                <a16:creationId xmlns:a16="http://schemas.microsoft.com/office/drawing/2014/main" id="{E455BCC9-DC66-C748-965F-249BEF34861C}"/>
              </a:ext>
            </a:extLst>
          </p:cNvPr>
          <p:cNvSpPr/>
          <p:nvPr/>
        </p:nvSpPr>
        <p:spPr>
          <a:xfrm>
            <a:off x="7116914" y="8811254"/>
            <a:ext cx="12192000" cy="2677656"/>
          </a:xfrm>
          <a:prstGeom prst="rect">
            <a:avLst/>
          </a:prstGeom>
        </p:spPr>
        <p:txBody>
          <a:bodyPr>
            <a:spAutoFit/>
          </a:bodyPr>
          <a:lstStyle/>
          <a:p>
            <a:pPr algn="l"/>
            <a:r>
              <a:rPr lang="ru-RU" sz="4200" b="1" dirty="0">
                <a:solidFill>
                  <a:srgbClr val="253957"/>
                </a:solidFill>
                <a:latin typeface="+mn-lt"/>
                <a:ea typeface="+mn-ea"/>
                <a:cs typeface="+mn-cs"/>
                <a:sym typeface="Arial Narrow"/>
              </a:rPr>
              <a:t>Студент</a:t>
            </a:r>
            <a:r>
              <a:rPr lang="ru-RU" sz="4200" dirty="0">
                <a:solidFill>
                  <a:srgbClr val="253957"/>
                </a:solidFill>
                <a:latin typeface="+mn-lt"/>
                <a:ea typeface="+mn-ea"/>
                <a:cs typeface="+mn-cs"/>
                <a:sym typeface="Arial Narrow"/>
              </a:rPr>
              <a:t>: Соловьев Егор Александрович, группа БПИ153</a:t>
            </a:r>
          </a:p>
          <a:p>
            <a:pPr algn="l"/>
            <a:r>
              <a:rPr lang="ru-RU" sz="4200" b="1" dirty="0">
                <a:solidFill>
                  <a:srgbClr val="253957"/>
                </a:solidFill>
                <a:latin typeface="+mn-lt"/>
                <a:ea typeface="+mn-ea"/>
                <a:cs typeface="+mn-cs"/>
                <a:sym typeface="Arial Narrow"/>
              </a:rPr>
              <a:t>Научный руководитель</a:t>
            </a:r>
            <a:r>
              <a:rPr lang="ru-RU" sz="4200" dirty="0">
                <a:solidFill>
                  <a:srgbClr val="253957"/>
                </a:solidFill>
                <a:latin typeface="+mn-lt"/>
                <a:ea typeface="+mn-ea"/>
                <a:cs typeface="+mn-cs"/>
                <a:sym typeface="Arial Narrow"/>
              </a:rPr>
              <a:t>: </a:t>
            </a:r>
            <a:r>
              <a:rPr lang="ru-RU" sz="4200" dirty="0" err="1">
                <a:solidFill>
                  <a:srgbClr val="253957"/>
                </a:solidFill>
                <a:latin typeface="+mn-lt"/>
                <a:ea typeface="+mn-ea"/>
                <a:cs typeface="+mn-cs"/>
                <a:sym typeface="Arial Narrow"/>
              </a:rPr>
              <a:t>Пузыревский</a:t>
            </a:r>
            <a:r>
              <a:rPr lang="ru-RU" sz="4200" dirty="0">
                <a:solidFill>
                  <a:srgbClr val="253957"/>
                </a:solidFill>
                <a:latin typeface="+mn-lt"/>
                <a:ea typeface="+mn-ea"/>
                <a:cs typeface="+mn-cs"/>
                <a:sym typeface="Arial Narrow"/>
              </a:rPr>
              <a:t> Иван Витальевич, приглашенный преподаватель Базовой кафедры Яндекс</a:t>
            </a:r>
          </a:p>
          <a:p>
            <a:pPr algn="l"/>
            <a:endParaRPr lang="ru-RU" sz="4200" dirty="0">
              <a:solidFill>
                <a:srgbClr val="253957"/>
              </a:solidFill>
              <a:latin typeface="+mn-lt"/>
              <a:ea typeface="+mn-ea"/>
              <a:cs typeface="+mn-cs"/>
              <a:sym typeface="Arial Narrow"/>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107280" y="4625752"/>
            <a:ext cx="21506374" cy="54726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r>
              <a:rPr lang="ru-RU" sz="4000" dirty="0">
                <a:solidFill>
                  <a:srgbClr val="253957"/>
                </a:solidFill>
                <a:latin typeface="+mn-lt"/>
              </a:rPr>
              <a:t>Минимизируем вектор из трёх параметров (</a:t>
            </a:r>
            <a:r>
              <a:rPr lang="en-US" sz="4000" dirty="0">
                <a:solidFill>
                  <a:srgbClr val="253957"/>
                </a:solidFill>
                <a:latin typeface="+mn-lt"/>
              </a:rPr>
              <a:t>bytes amplification, </a:t>
            </a:r>
            <a:r>
              <a:rPr lang="ru-RU" sz="4000" dirty="0">
                <a:solidFill>
                  <a:srgbClr val="253957"/>
                </a:solidFill>
                <a:latin typeface="+mn-lt"/>
              </a:rPr>
              <a:t>среднее значение распределения размера кусков, среднее значение распределения количества одновременных слияний).</a:t>
            </a:r>
          </a:p>
          <a:p>
            <a:pPr algn="l"/>
            <a:endParaRPr lang="ru-RU" sz="4000" dirty="0">
              <a:solidFill>
                <a:srgbClr val="253957"/>
              </a:solidFill>
              <a:latin typeface="+mn-lt"/>
            </a:endParaRPr>
          </a:p>
          <a:p>
            <a:pPr algn="l"/>
            <a:r>
              <a:rPr lang="ru-RU" sz="4000" dirty="0">
                <a:solidFill>
                  <a:srgbClr val="253957"/>
                </a:solidFill>
                <a:latin typeface="+mn-lt"/>
              </a:rPr>
              <a:t>Используем системную таблицу</a:t>
            </a:r>
            <a:r>
              <a:rPr lang="en-US" sz="4000" dirty="0">
                <a:solidFill>
                  <a:srgbClr val="253957"/>
                </a:solidFill>
                <a:latin typeface="+mn-lt"/>
              </a:rPr>
              <a:t> </a:t>
            </a:r>
            <a:r>
              <a:rPr lang="en-US" sz="4000" dirty="0" err="1">
                <a:solidFill>
                  <a:srgbClr val="253957"/>
                </a:solidFill>
                <a:latin typeface="+mn-lt"/>
              </a:rPr>
              <a:t>ClickHouse</a:t>
            </a:r>
            <a:r>
              <a:rPr lang="en-US" sz="4000" dirty="0">
                <a:solidFill>
                  <a:srgbClr val="253957"/>
                </a:solidFill>
                <a:latin typeface="+mn-lt"/>
              </a:rPr>
              <a:t> </a:t>
            </a:r>
            <a:r>
              <a:rPr lang="en-US" sz="4000" dirty="0" err="1">
                <a:solidFill>
                  <a:srgbClr val="253957"/>
                </a:solidFill>
                <a:latin typeface="Consolas" panose="020B0609020204030204" pitchFamily="49" charset="0"/>
                <a:cs typeface="Consolas" panose="020B0609020204030204" pitchFamily="49" charset="0"/>
              </a:rPr>
              <a:t>part_log</a:t>
            </a:r>
            <a:r>
              <a:rPr lang="ru-RU" sz="4000" dirty="0">
                <a:solidFill>
                  <a:srgbClr val="253957"/>
                </a:solidFill>
              </a:rPr>
              <a:t> </a:t>
            </a:r>
            <a:r>
              <a:rPr lang="ru-RU" sz="4000" dirty="0">
                <a:solidFill>
                  <a:srgbClr val="253957"/>
                </a:solidFill>
                <a:latin typeface="+mn-lt"/>
              </a:rPr>
              <a:t>с </a:t>
            </a:r>
            <a:r>
              <a:rPr lang="en-US" sz="4000" dirty="0" err="1">
                <a:solidFill>
                  <a:srgbClr val="253957"/>
                </a:solidFill>
                <a:latin typeface="+mn-lt"/>
              </a:rPr>
              <a:t>ClickHouse</a:t>
            </a:r>
            <a:r>
              <a:rPr lang="en-US" sz="4000" dirty="0">
                <a:solidFill>
                  <a:srgbClr val="253957"/>
                </a:solidFill>
                <a:latin typeface="+mn-lt"/>
              </a:rPr>
              <a:t>-</a:t>
            </a:r>
            <a:r>
              <a:rPr lang="ru-RU" sz="4000" dirty="0">
                <a:solidFill>
                  <a:srgbClr val="253957"/>
                </a:solidFill>
                <a:latin typeface="+mn-lt"/>
              </a:rPr>
              <a:t>серверов </a:t>
            </a:r>
            <a:r>
              <a:rPr lang="ru-RU" sz="4000" dirty="0" err="1">
                <a:solidFill>
                  <a:srgbClr val="253957"/>
                </a:solidFill>
                <a:latin typeface="+mn-lt"/>
              </a:rPr>
              <a:t>Яндекс.Метрики</a:t>
            </a:r>
            <a:r>
              <a:rPr lang="en-US" sz="4000" dirty="0">
                <a:solidFill>
                  <a:srgbClr val="253957"/>
                </a:solidFill>
                <a:latin typeface="+mn-lt"/>
              </a:rPr>
              <a:t>.</a:t>
            </a:r>
          </a:p>
          <a:p>
            <a:pPr algn="l"/>
            <a:endParaRPr lang="en-US" sz="4000" dirty="0">
              <a:solidFill>
                <a:srgbClr val="253957"/>
              </a:solidFill>
              <a:latin typeface="+mn-lt"/>
            </a:endParaRPr>
          </a:p>
          <a:p>
            <a:pPr algn="l"/>
            <a:r>
              <a:rPr lang="ru-RU" sz="4000" dirty="0">
                <a:solidFill>
                  <a:srgbClr val="253957"/>
                </a:solidFill>
                <a:latin typeface="+mn-lt"/>
              </a:rPr>
              <a:t>Симулируем постоянную вставку данных. </a:t>
            </a:r>
          </a:p>
        </p:txBody>
      </p:sp>
      <p:sp>
        <p:nvSpPr>
          <p:cNvPr id="73" name="Очень крутой заголовок…"/>
          <p:cNvSpPr txBox="1"/>
          <p:nvPr/>
        </p:nvSpPr>
        <p:spPr>
          <a:xfrm>
            <a:off x="1115664" y="2972786"/>
            <a:ext cx="21506374" cy="23132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Описание методики исследования</a:t>
            </a:r>
            <a:endParaRPr dirty="0"/>
          </a:p>
        </p:txBody>
      </p:sp>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2"/>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EF1C7682-7E70-F346-9991-825E9977328D}"/>
              </a:ext>
            </a:extLst>
          </p:cNvPr>
          <p:cNvSpPr>
            <a:spLocks noGrp="1"/>
          </p:cNvSpPr>
          <p:nvPr>
            <p:ph type="sldNum" sz="quarter" idx="2"/>
          </p:nvPr>
        </p:nvSpPr>
        <p:spPr/>
        <p:txBody>
          <a:bodyPr/>
          <a:lstStyle/>
          <a:p>
            <a:fld id="{86CB4B4D-7CA3-9044-876B-883B54F8677D}" type="slidenum">
              <a:rPr lang="ru-RU" smtClean="0"/>
              <a:t>10</a:t>
            </a:fld>
            <a:endParaRPr lang="ru-RU"/>
          </a:p>
        </p:txBody>
      </p:sp>
    </p:spTree>
    <p:extLst>
      <p:ext uri="{BB962C8B-B14F-4D97-AF65-F5344CB8AC3E}">
        <p14:creationId xmlns:p14="http://schemas.microsoft.com/office/powerpoint/2010/main" val="551436705"/>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2"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115664" y="4625752"/>
                <a:ext cx="21818416" cy="5472608"/>
              </a:xfrm>
              <a:prstGeom prst="rect">
                <a:avLst/>
              </a:prstGeom>
              <a:ln w="12700">
                <a:miter lim="400000"/>
              </a:ln>
              <a:extLst>
                <a:ext uri="{C572A759-6A51-4108-AA02-DFA0A04FC94B}">
                  <ma14:wrappingTextBoxFlag xmlns="" xmlns:m="http://schemas.openxmlformats.org/officeDocument/2006/math" xmlns:ma14="http://schemas.microsoft.com/office/mac/drawingml/2011/main" val="1"/>
                </a:ext>
              </a:extLst>
            </p:spPr>
            <p:txBody>
              <a:bodyPr lIns="71437" tIns="71437" rIns="71437" bIns="71437"/>
              <a:lstStyle/>
              <a:p>
                <a:pPr algn="l"/>
                <a:r>
                  <a:rPr lang="ru-RU" sz="4000" dirty="0">
                    <a:solidFill>
                      <a:srgbClr val="253957"/>
                    </a:solidFill>
                    <a:latin typeface="+mn-lt"/>
                  </a:rPr>
                  <a:t>Время на слияние кусков </a:t>
                </a:r>
                <a14:m>
                  <m:oMath xmlns:m="http://schemas.openxmlformats.org/officeDocument/2006/math">
                    <m:sSub>
                      <m:sSubPr>
                        <m:ctrlPr>
                          <a:rPr lang="en-US" sz="4000" b="0" i="1" smtClean="0">
                            <a:solidFill>
                              <a:srgbClr val="253957"/>
                            </a:solidFill>
                            <a:latin typeface="Cambria Math" panose="02040503050406030204" pitchFamily="18" charset="0"/>
                          </a:rPr>
                        </m:ctrlPr>
                      </m:sSubPr>
                      <m:e>
                        <m:r>
                          <a:rPr lang="en-US" sz="4000" b="0" i="1" smtClean="0">
                            <a:solidFill>
                              <a:srgbClr val="253957"/>
                            </a:solidFill>
                            <a:latin typeface="Cambria Math" panose="02040503050406030204" pitchFamily="18" charset="0"/>
                          </a:rPr>
                          <m:t>𝑃</m:t>
                        </m:r>
                      </m:e>
                      <m:sub>
                        <m:r>
                          <a:rPr lang="en-US" sz="4000" b="0" i="1" smtClean="0">
                            <a:solidFill>
                              <a:srgbClr val="253957"/>
                            </a:solidFill>
                            <a:latin typeface="Cambria Math" panose="02040503050406030204" pitchFamily="18" charset="0"/>
                          </a:rPr>
                          <m:t>1</m:t>
                        </m:r>
                      </m:sub>
                    </m:sSub>
                    <m:r>
                      <a:rPr lang="en-US" sz="4000" b="0" i="1" smtClean="0">
                        <a:solidFill>
                          <a:srgbClr val="253957"/>
                        </a:solidFill>
                        <a:latin typeface="Cambria Math" panose="02040503050406030204" pitchFamily="18" charset="0"/>
                      </a:rPr>
                      <m:t>,</m:t>
                    </m:r>
                    <m:sSub>
                      <m:sSubPr>
                        <m:ctrlPr>
                          <a:rPr lang="en-US" sz="4000" i="1">
                            <a:solidFill>
                              <a:srgbClr val="253957"/>
                            </a:solidFill>
                            <a:latin typeface="Cambria Math" panose="02040503050406030204" pitchFamily="18" charset="0"/>
                          </a:rPr>
                        </m:ctrlPr>
                      </m:sSubPr>
                      <m:e>
                        <m:r>
                          <a:rPr lang="en-US" sz="4000" i="1">
                            <a:solidFill>
                              <a:srgbClr val="253957"/>
                            </a:solidFill>
                            <a:latin typeface="Cambria Math" panose="02040503050406030204" pitchFamily="18" charset="0"/>
                          </a:rPr>
                          <m:t>𝑃</m:t>
                        </m:r>
                      </m:e>
                      <m:sub>
                        <m:r>
                          <a:rPr lang="en-US" sz="4000" b="0" i="1" smtClean="0">
                            <a:solidFill>
                              <a:srgbClr val="253957"/>
                            </a:solidFill>
                            <a:latin typeface="Cambria Math" panose="02040503050406030204" pitchFamily="18" charset="0"/>
                          </a:rPr>
                          <m:t>2</m:t>
                        </m:r>
                      </m:sub>
                    </m:sSub>
                  </m:oMath>
                </a14:m>
                <a:r>
                  <a:rPr lang="en-US" sz="4000" dirty="0">
                    <a:solidFill>
                      <a:srgbClr val="253957"/>
                    </a:solidFill>
                    <a:latin typeface="+mn-lt"/>
                  </a:rPr>
                  <a:t>, … , </a:t>
                </a:r>
                <a14:m>
                  <m:oMath xmlns:m="http://schemas.openxmlformats.org/officeDocument/2006/math">
                    <m:sSub>
                      <m:sSubPr>
                        <m:ctrlPr>
                          <a:rPr lang="en-US" sz="4000" i="1">
                            <a:solidFill>
                              <a:srgbClr val="253957"/>
                            </a:solidFill>
                            <a:latin typeface="Cambria Math" panose="02040503050406030204" pitchFamily="18" charset="0"/>
                          </a:rPr>
                        </m:ctrlPr>
                      </m:sSubPr>
                      <m:e>
                        <m:r>
                          <a:rPr lang="en-US" sz="4000" i="1">
                            <a:solidFill>
                              <a:srgbClr val="253957"/>
                            </a:solidFill>
                            <a:latin typeface="Cambria Math" panose="02040503050406030204" pitchFamily="18" charset="0"/>
                          </a:rPr>
                          <m:t>𝑃</m:t>
                        </m:r>
                      </m:e>
                      <m:sub>
                        <m:r>
                          <a:rPr lang="en-US" sz="4000" b="0" i="1" smtClean="0">
                            <a:solidFill>
                              <a:srgbClr val="253957"/>
                            </a:solidFill>
                            <a:latin typeface="Cambria Math" panose="02040503050406030204" pitchFamily="18" charset="0"/>
                          </a:rPr>
                          <m:t>𝑛</m:t>
                        </m:r>
                      </m:sub>
                    </m:sSub>
                  </m:oMath>
                </a14:m>
                <a:r>
                  <a:rPr lang="ru-RU" sz="4000" dirty="0">
                    <a:solidFill>
                      <a:srgbClr val="253957"/>
                    </a:solidFill>
                    <a:latin typeface="+mn-lt"/>
                  </a:rPr>
                  <a:t> (внутри одной </a:t>
                </a:r>
                <a:r>
                  <a:rPr lang="ru-RU" sz="4000" dirty="0" err="1">
                    <a:solidFill>
                      <a:srgbClr val="253957"/>
                    </a:solidFill>
                    <a:latin typeface="+mn-lt"/>
                  </a:rPr>
                  <a:t>партиции</a:t>
                </a:r>
                <a:r>
                  <a:rPr lang="ru-RU" sz="4000" dirty="0">
                    <a:solidFill>
                      <a:srgbClr val="253957"/>
                    </a:solidFill>
                    <a:latin typeface="+mn-lt"/>
                  </a:rPr>
                  <a:t>) равно </a:t>
                </a:r>
                <a14:m>
                  <m:oMath xmlns:m="http://schemas.openxmlformats.org/officeDocument/2006/math">
                    <m:sSub>
                      <m:sSubPr>
                        <m:ctrlPr>
                          <a:rPr lang="ru-RU" sz="4000" i="1" smtClean="0">
                            <a:solidFill>
                              <a:srgbClr val="253957"/>
                            </a:solidFill>
                            <a:latin typeface="Cambria Math" panose="02040503050406030204" pitchFamily="18" charset="0"/>
                          </a:rPr>
                        </m:ctrlPr>
                      </m:sSubPr>
                      <m:e>
                        <m:r>
                          <a:rPr lang="ru-RU" sz="4000" b="0" i="1" smtClean="0">
                            <a:solidFill>
                              <a:srgbClr val="253957"/>
                            </a:solidFill>
                            <a:latin typeface="Cambria Math" panose="02040503050406030204" pitchFamily="18" charset="0"/>
                          </a:rPr>
                          <m:t>с</m:t>
                        </m:r>
                      </m:e>
                      <m:sub>
                        <m:r>
                          <a:rPr lang="ru-RU" sz="4000" b="0" i="1" smtClean="0">
                            <a:solidFill>
                              <a:srgbClr val="253957"/>
                            </a:solidFill>
                            <a:latin typeface="Cambria Math" panose="02040503050406030204" pitchFamily="18" charset="0"/>
                          </a:rPr>
                          <m:t>1</m:t>
                        </m:r>
                      </m:sub>
                    </m:sSub>
                    <m:nary>
                      <m:naryPr>
                        <m:chr m:val="∑"/>
                        <m:ctrlPr>
                          <a:rPr lang="ru-RU" sz="4000" i="1" smtClean="0">
                            <a:solidFill>
                              <a:srgbClr val="253957"/>
                            </a:solidFill>
                            <a:latin typeface="Cambria Math" panose="02040503050406030204" pitchFamily="18" charset="0"/>
                          </a:rPr>
                        </m:ctrlPr>
                      </m:naryPr>
                      <m:sub>
                        <m:r>
                          <m:rPr>
                            <m:brk m:alnAt="23"/>
                          </m:rPr>
                          <a:rPr lang="en-US" sz="4000" b="0" i="1" smtClean="0">
                            <a:solidFill>
                              <a:srgbClr val="253957"/>
                            </a:solidFill>
                            <a:latin typeface="Cambria Math" panose="02040503050406030204" pitchFamily="18" charset="0"/>
                          </a:rPr>
                          <m:t>𝑖</m:t>
                        </m:r>
                        <m:r>
                          <a:rPr lang="en-US" sz="4000" b="0" i="1" smtClean="0">
                            <a:solidFill>
                              <a:srgbClr val="253957"/>
                            </a:solidFill>
                            <a:latin typeface="Cambria Math" panose="02040503050406030204" pitchFamily="18" charset="0"/>
                          </a:rPr>
                          <m:t>=1</m:t>
                        </m:r>
                      </m:sub>
                      <m:sup>
                        <m:r>
                          <a:rPr lang="en-US" sz="4000" b="0" i="1" smtClean="0">
                            <a:solidFill>
                              <a:srgbClr val="253957"/>
                            </a:solidFill>
                            <a:latin typeface="Cambria Math" panose="02040503050406030204" pitchFamily="18" charset="0"/>
                          </a:rPr>
                          <m:t>𝑛</m:t>
                        </m:r>
                      </m:sup>
                      <m:e>
                        <m:d>
                          <m:dPr>
                            <m:begChr m:val="|"/>
                            <m:endChr m:val="|"/>
                            <m:ctrlPr>
                              <a:rPr lang="en-US" sz="4000" b="0" i="1" smtClean="0">
                                <a:solidFill>
                                  <a:srgbClr val="253957"/>
                                </a:solidFill>
                                <a:latin typeface="Cambria Math" panose="02040503050406030204" pitchFamily="18" charset="0"/>
                              </a:rPr>
                            </m:ctrlPr>
                          </m:dPr>
                          <m:e>
                            <m:sSub>
                              <m:sSubPr>
                                <m:ctrlPr>
                                  <a:rPr lang="en-US" sz="4000" b="0" i="1" smtClean="0">
                                    <a:solidFill>
                                      <a:srgbClr val="253957"/>
                                    </a:solidFill>
                                    <a:latin typeface="Cambria Math" panose="02040503050406030204" pitchFamily="18" charset="0"/>
                                  </a:rPr>
                                </m:ctrlPr>
                              </m:sSubPr>
                              <m:e>
                                <m:r>
                                  <a:rPr lang="en-US" sz="4000" b="0" i="1" smtClean="0">
                                    <a:solidFill>
                                      <a:srgbClr val="253957"/>
                                    </a:solidFill>
                                    <a:latin typeface="Cambria Math" panose="02040503050406030204" pitchFamily="18" charset="0"/>
                                  </a:rPr>
                                  <m:t>𝑃</m:t>
                                </m:r>
                              </m:e>
                              <m:sub>
                                <m:r>
                                  <a:rPr lang="en-US" sz="4000" b="0" i="1" smtClean="0">
                                    <a:solidFill>
                                      <a:srgbClr val="253957"/>
                                    </a:solidFill>
                                    <a:latin typeface="Cambria Math" panose="02040503050406030204" pitchFamily="18" charset="0"/>
                                  </a:rPr>
                                  <m:t>𝑖</m:t>
                                </m:r>
                              </m:sub>
                            </m:sSub>
                          </m:e>
                        </m:d>
                        <m:r>
                          <a:rPr lang="en-US" sz="4000" b="0" i="1" smtClean="0">
                            <a:solidFill>
                              <a:srgbClr val="253957"/>
                            </a:solidFill>
                            <a:latin typeface="Cambria Math" panose="02040503050406030204" pitchFamily="18" charset="0"/>
                          </a:rPr>
                          <m:t>+</m:t>
                        </m:r>
                        <m:sSub>
                          <m:sSubPr>
                            <m:ctrlPr>
                              <a:rPr lang="en-US" sz="4000" b="0" i="1" smtClean="0">
                                <a:solidFill>
                                  <a:srgbClr val="253957"/>
                                </a:solidFill>
                                <a:latin typeface="Cambria Math" panose="02040503050406030204" pitchFamily="18" charset="0"/>
                              </a:rPr>
                            </m:ctrlPr>
                          </m:sSubPr>
                          <m:e>
                            <m:r>
                              <a:rPr lang="en-US" sz="4000" b="0" i="1" smtClean="0">
                                <a:solidFill>
                                  <a:srgbClr val="253957"/>
                                </a:solidFill>
                                <a:latin typeface="Cambria Math" panose="02040503050406030204" pitchFamily="18" charset="0"/>
                              </a:rPr>
                              <m:t>𝑐</m:t>
                            </m:r>
                          </m:e>
                          <m:sub>
                            <m:r>
                              <a:rPr lang="en-US" sz="4000" b="0" i="1" smtClean="0">
                                <a:solidFill>
                                  <a:srgbClr val="253957"/>
                                </a:solidFill>
                                <a:latin typeface="Cambria Math" panose="02040503050406030204" pitchFamily="18" charset="0"/>
                              </a:rPr>
                              <m:t>2</m:t>
                            </m:r>
                          </m:sub>
                        </m:sSub>
                      </m:e>
                    </m:nary>
                  </m:oMath>
                </a14:m>
                <a:r>
                  <a:rPr lang="en-US" sz="4000" dirty="0">
                    <a:solidFill>
                      <a:srgbClr val="253957"/>
                    </a:solidFill>
                    <a:latin typeface="+mn-lt"/>
                  </a:rPr>
                  <a:t>, </a:t>
                </a:r>
                <a:r>
                  <a:rPr lang="ru-RU" sz="4000" dirty="0">
                    <a:solidFill>
                      <a:srgbClr val="253957"/>
                    </a:solidFill>
                    <a:latin typeface="+mn-lt"/>
                  </a:rPr>
                  <a:t>где </a:t>
                </a:r>
                <a14:m>
                  <m:oMath xmlns:m="http://schemas.openxmlformats.org/officeDocument/2006/math">
                    <m:d>
                      <m:dPr>
                        <m:begChr m:val="|"/>
                        <m:endChr m:val="|"/>
                        <m:ctrlPr>
                          <a:rPr lang="en-US" sz="4000" i="1">
                            <a:solidFill>
                              <a:srgbClr val="253957"/>
                            </a:solidFill>
                            <a:latin typeface="Cambria Math" panose="02040503050406030204" pitchFamily="18" charset="0"/>
                          </a:rPr>
                        </m:ctrlPr>
                      </m:dPr>
                      <m:e>
                        <m:sSub>
                          <m:sSubPr>
                            <m:ctrlPr>
                              <a:rPr lang="en-US" sz="4000" i="1">
                                <a:solidFill>
                                  <a:srgbClr val="253957"/>
                                </a:solidFill>
                                <a:latin typeface="Cambria Math" panose="02040503050406030204" pitchFamily="18" charset="0"/>
                              </a:rPr>
                            </m:ctrlPr>
                          </m:sSubPr>
                          <m:e>
                            <m:r>
                              <a:rPr lang="en-US" sz="4000" i="1">
                                <a:solidFill>
                                  <a:srgbClr val="253957"/>
                                </a:solidFill>
                                <a:latin typeface="Cambria Math" panose="02040503050406030204" pitchFamily="18" charset="0"/>
                              </a:rPr>
                              <m:t>𝑃</m:t>
                            </m:r>
                          </m:e>
                          <m:sub>
                            <m:r>
                              <a:rPr lang="en-US" sz="4000" i="1">
                                <a:solidFill>
                                  <a:srgbClr val="253957"/>
                                </a:solidFill>
                                <a:latin typeface="Cambria Math" panose="02040503050406030204" pitchFamily="18" charset="0"/>
                              </a:rPr>
                              <m:t>𝑖</m:t>
                            </m:r>
                          </m:sub>
                        </m:sSub>
                      </m:e>
                    </m:d>
                  </m:oMath>
                </a14:m>
                <a:r>
                  <a:rPr lang="en-US" sz="4000" dirty="0">
                    <a:solidFill>
                      <a:srgbClr val="253957"/>
                    </a:solidFill>
                    <a:latin typeface="+mn-lt"/>
                  </a:rPr>
                  <a:t> - </a:t>
                </a:r>
                <a:r>
                  <a:rPr lang="ru-RU" sz="4000" dirty="0">
                    <a:solidFill>
                      <a:srgbClr val="253957"/>
                    </a:solidFill>
                    <a:latin typeface="+mn-lt"/>
                  </a:rPr>
                  <a:t>размер куска </a:t>
                </a:r>
                <a14:m>
                  <m:oMath xmlns:m="http://schemas.openxmlformats.org/officeDocument/2006/math">
                    <m:sSub>
                      <m:sSubPr>
                        <m:ctrlPr>
                          <a:rPr lang="en-US" sz="4000" i="1">
                            <a:solidFill>
                              <a:srgbClr val="253957"/>
                            </a:solidFill>
                            <a:latin typeface="Cambria Math" panose="02040503050406030204" pitchFamily="18" charset="0"/>
                          </a:rPr>
                        </m:ctrlPr>
                      </m:sSubPr>
                      <m:e>
                        <m:r>
                          <a:rPr lang="en-US" sz="4000" i="1">
                            <a:solidFill>
                              <a:srgbClr val="253957"/>
                            </a:solidFill>
                            <a:latin typeface="Cambria Math" panose="02040503050406030204" pitchFamily="18" charset="0"/>
                          </a:rPr>
                          <m:t>𝑃</m:t>
                        </m:r>
                      </m:e>
                      <m:sub>
                        <m:r>
                          <a:rPr lang="en-US" sz="4000" i="1">
                            <a:solidFill>
                              <a:srgbClr val="253957"/>
                            </a:solidFill>
                            <a:latin typeface="Cambria Math" panose="02040503050406030204" pitchFamily="18" charset="0"/>
                          </a:rPr>
                          <m:t>𝑖</m:t>
                        </m:r>
                      </m:sub>
                    </m:sSub>
                  </m:oMath>
                </a14:m>
                <a:r>
                  <a:rPr lang="en-US" sz="4000" dirty="0">
                    <a:solidFill>
                      <a:srgbClr val="253957"/>
                    </a:solidFill>
                    <a:latin typeface="+mn-lt"/>
                  </a:rPr>
                  <a:t> </a:t>
                </a:r>
                <a:r>
                  <a:rPr lang="ru-RU" sz="4000" dirty="0">
                    <a:solidFill>
                      <a:srgbClr val="253957"/>
                    </a:solidFill>
                    <a:latin typeface="+mn-lt"/>
                  </a:rPr>
                  <a:t>(константы определяются по </a:t>
                </a:r>
                <a:r>
                  <a:rPr lang="en-US" sz="4000" dirty="0" err="1">
                    <a:solidFill>
                      <a:srgbClr val="253957"/>
                    </a:solidFill>
                    <a:latin typeface="Consolas" panose="020B0609020204030204" pitchFamily="49" charset="0"/>
                    <a:cs typeface="Consolas" panose="020B0609020204030204" pitchFamily="49" charset="0"/>
                  </a:rPr>
                  <a:t>part_log</a:t>
                </a:r>
                <a:r>
                  <a:rPr lang="en-US" sz="4000" dirty="0">
                    <a:solidFill>
                      <a:srgbClr val="253957"/>
                    </a:solidFill>
                    <a:latin typeface="+mn-lt"/>
                  </a:rPr>
                  <a:t>).</a:t>
                </a:r>
              </a:p>
              <a:p>
                <a:pPr algn="l"/>
                <a:endParaRPr lang="en-US" sz="4000" dirty="0">
                  <a:solidFill>
                    <a:srgbClr val="253957"/>
                  </a:solidFill>
                  <a:latin typeface="+mn-lt"/>
                </a:endParaRPr>
              </a:p>
              <a:p>
                <a:pPr algn="l"/>
                <a:r>
                  <a:rPr lang="ru-RU" sz="4000" dirty="0">
                    <a:solidFill>
                      <a:srgbClr val="253957"/>
                    </a:solidFill>
                    <a:latin typeface="+mn-lt"/>
                  </a:rPr>
                  <a:t>Меняем стратегию выбора кусков для слияния и вычисляем значения целевых метрик. </a:t>
                </a:r>
                <a:endParaRPr lang="en-US" sz="4000" dirty="0">
                  <a:solidFill>
                    <a:srgbClr val="253957"/>
                  </a:solidFill>
                  <a:latin typeface="+mn-lt"/>
                </a:endParaRPr>
              </a:p>
              <a:p>
                <a:pPr algn="l"/>
                <a:endParaRPr lang="en-US" sz="4000" dirty="0">
                  <a:solidFill>
                    <a:srgbClr val="253957"/>
                  </a:solidFill>
                  <a:latin typeface="+mn-lt"/>
                </a:endParaRPr>
              </a:p>
              <a:p>
                <a:pPr algn="l"/>
                <a:r>
                  <a:rPr lang="ru-RU" sz="4000" dirty="0">
                    <a:solidFill>
                      <a:srgbClr val="253957"/>
                    </a:solidFill>
                    <a:latin typeface="+mn-lt"/>
                  </a:rPr>
                  <a:t>Определяем комбинацию параметров, при которых достигаются минимальные значения метрик.</a:t>
                </a:r>
                <a:endParaRPr lang="en-US" sz="4000" dirty="0">
                  <a:solidFill>
                    <a:srgbClr val="253957"/>
                  </a:solidFill>
                  <a:latin typeface="+mn-lt"/>
                </a:endParaRPr>
              </a:p>
              <a:p>
                <a:pPr algn="l"/>
                <a:endParaRPr lang="en-US" sz="4000" dirty="0">
                  <a:solidFill>
                    <a:srgbClr val="253957"/>
                  </a:solidFill>
                  <a:latin typeface="+mn-lt"/>
                </a:endParaRPr>
              </a:p>
              <a:p>
                <a:pPr algn="l"/>
                <a:endParaRPr lang="ru-RU" sz="4000" dirty="0">
                  <a:solidFill>
                    <a:srgbClr val="253957"/>
                  </a:solidFill>
                  <a:latin typeface="+mn-lt"/>
                </a:endParaRPr>
              </a:p>
            </p:txBody>
          </p:sp>
        </mc:Choice>
        <mc:Fallback xmlns="">
          <p:sp>
            <p:nvSpPr>
              <p:cNvPr id="72"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a:spLocks noRot="1" noChangeAspect="1" noMove="1" noResize="1" noEditPoints="1" noAdjustHandles="1" noChangeArrowheads="1" noChangeShapeType="1" noTextEdit="1"/>
              </p:cNvSpPr>
              <p:nvPr/>
            </p:nvSpPr>
            <p:spPr>
              <a:xfrm>
                <a:off x="1115664" y="4625752"/>
                <a:ext cx="21818416" cy="5472608"/>
              </a:xfrm>
              <a:prstGeom prst="rect">
                <a:avLst/>
              </a:prstGeom>
              <a:blipFill>
                <a:blip r:embed="rId2"/>
                <a:stretch>
                  <a:fillRect l="-1047" t="-17361"/>
                </a:stretch>
              </a:blipFill>
              <a:ln w="12700">
                <a:miter lim="400000"/>
              </a:ln>
              <a:extLst>
                <a:ext uri="{C572A759-6A51-4108-AA02-DFA0A04FC94B}">
                  <ma14:wrappingTextBoxFlag xmlns:ma14="http://schemas.microsoft.com/office/mac/drawingml/2011/main" xmlns:m="http://schemas.openxmlformats.org/officeDocument/2006/math" xmlns="" xmlns:a14="http://schemas.microsoft.com/office/drawing/2010/main" val="1"/>
                </a:ext>
              </a:extLst>
            </p:spPr>
            <p:txBody>
              <a:bodyPr/>
              <a:lstStyle/>
              <a:p>
                <a:r>
                  <a:rPr lang="ru-RU">
                    <a:noFill/>
                  </a:rPr>
                  <a:t> </a:t>
                </a:r>
              </a:p>
            </p:txBody>
          </p:sp>
        </mc:Fallback>
      </mc:AlternateContent>
      <p:sp>
        <p:nvSpPr>
          <p:cNvPr id="73" name="Очень крутой заголовок…"/>
          <p:cNvSpPr txBox="1"/>
          <p:nvPr/>
        </p:nvSpPr>
        <p:spPr>
          <a:xfrm>
            <a:off x="1115664" y="2972786"/>
            <a:ext cx="21506374" cy="23132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Описание методики исследования</a:t>
            </a:r>
            <a:endParaRPr dirty="0"/>
          </a:p>
        </p:txBody>
      </p:sp>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3"/>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EF1C7682-7E70-F346-9991-825E9977328D}"/>
              </a:ext>
            </a:extLst>
          </p:cNvPr>
          <p:cNvSpPr>
            <a:spLocks noGrp="1"/>
          </p:cNvSpPr>
          <p:nvPr>
            <p:ph type="sldNum" sz="quarter" idx="2"/>
          </p:nvPr>
        </p:nvSpPr>
        <p:spPr/>
        <p:txBody>
          <a:bodyPr/>
          <a:lstStyle/>
          <a:p>
            <a:fld id="{86CB4B4D-7CA3-9044-876B-883B54F8677D}" type="slidenum">
              <a:rPr lang="ru-RU" smtClean="0"/>
              <a:t>11</a:t>
            </a:fld>
            <a:endParaRPr lang="ru-RU"/>
          </a:p>
        </p:txBody>
      </p:sp>
    </p:spTree>
    <p:extLst>
      <p:ext uri="{BB962C8B-B14F-4D97-AF65-F5344CB8AC3E}">
        <p14:creationId xmlns:p14="http://schemas.microsoft.com/office/powerpoint/2010/main" val="125080510"/>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2"/>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EF1C7682-7E70-F346-9991-825E9977328D}"/>
              </a:ext>
            </a:extLst>
          </p:cNvPr>
          <p:cNvSpPr>
            <a:spLocks noGrp="1"/>
          </p:cNvSpPr>
          <p:nvPr>
            <p:ph type="sldNum" sz="quarter" idx="2"/>
          </p:nvPr>
        </p:nvSpPr>
        <p:spPr/>
        <p:txBody>
          <a:bodyPr/>
          <a:lstStyle/>
          <a:p>
            <a:fld id="{86CB4B4D-7CA3-9044-876B-883B54F8677D}" type="slidenum">
              <a:rPr lang="ru-RU" smtClean="0"/>
              <a:t>12</a:t>
            </a:fld>
            <a:endParaRPr lang="ru-RU"/>
          </a:p>
        </p:txBody>
      </p:sp>
      <p:pic>
        <p:nvPicPr>
          <p:cNvPr id="3" name="Рисунок 2">
            <a:extLst>
              <a:ext uri="{FF2B5EF4-FFF2-40B4-BE49-F238E27FC236}">
                <a16:creationId xmlns:a16="http://schemas.microsoft.com/office/drawing/2014/main" id="{A389F6BB-1CE5-8047-884F-95344094FAE0}"/>
              </a:ext>
            </a:extLst>
          </p:cNvPr>
          <p:cNvPicPr>
            <a:picLocks noChangeAspect="1"/>
          </p:cNvPicPr>
          <p:nvPr/>
        </p:nvPicPr>
        <p:blipFill>
          <a:blip r:embed="rId3"/>
          <a:stretch>
            <a:fillRect/>
          </a:stretch>
        </p:blipFill>
        <p:spPr>
          <a:xfrm>
            <a:off x="4941495" y="2378886"/>
            <a:ext cx="14977664" cy="10467345"/>
          </a:xfrm>
          <a:prstGeom prst="rect">
            <a:avLst/>
          </a:prstGeom>
        </p:spPr>
      </p:pic>
    </p:spTree>
    <p:extLst>
      <p:ext uri="{BB962C8B-B14F-4D97-AF65-F5344CB8AC3E}">
        <p14:creationId xmlns:p14="http://schemas.microsoft.com/office/powerpoint/2010/main" val="4112723084"/>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2"/>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EF1C7682-7E70-F346-9991-825E9977328D}"/>
              </a:ext>
            </a:extLst>
          </p:cNvPr>
          <p:cNvSpPr>
            <a:spLocks noGrp="1"/>
          </p:cNvSpPr>
          <p:nvPr>
            <p:ph type="sldNum" sz="quarter" idx="2"/>
          </p:nvPr>
        </p:nvSpPr>
        <p:spPr/>
        <p:txBody>
          <a:bodyPr/>
          <a:lstStyle/>
          <a:p>
            <a:fld id="{86CB4B4D-7CA3-9044-876B-883B54F8677D}" type="slidenum">
              <a:rPr lang="ru-RU" smtClean="0"/>
              <a:t>13</a:t>
            </a:fld>
            <a:endParaRPr lang="ru-RU"/>
          </a:p>
        </p:txBody>
      </p:sp>
      <p:pic>
        <p:nvPicPr>
          <p:cNvPr id="3" name="Рисунок 2">
            <a:extLst>
              <a:ext uri="{FF2B5EF4-FFF2-40B4-BE49-F238E27FC236}">
                <a16:creationId xmlns:a16="http://schemas.microsoft.com/office/drawing/2014/main" id="{A389F6BB-1CE5-8047-884F-95344094FAE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941495" y="2941381"/>
            <a:ext cx="14977664" cy="9342355"/>
          </a:xfrm>
          <a:prstGeom prst="rect">
            <a:avLst/>
          </a:prstGeom>
        </p:spPr>
      </p:pic>
    </p:spTree>
    <p:extLst>
      <p:ext uri="{BB962C8B-B14F-4D97-AF65-F5344CB8AC3E}">
        <p14:creationId xmlns:p14="http://schemas.microsoft.com/office/powerpoint/2010/main" val="1033101455"/>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115664" y="4625752"/>
            <a:ext cx="21818416" cy="54726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r>
              <a:rPr lang="ru-RU" sz="4000" dirty="0">
                <a:solidFill>
                  <a:srgbClr val="253957"/>
                </a:solidFill>
                <a:latin typeface="+mn-lt"/>
              </a:rPr>
              <a:t>Программа-симулятор разработана на языке программирования </a:t>
            </a:r>
            <a:r>
              <a:rPr lang="en-US" sz="4000" dirty="0">
                <a:solidFill>
                  <a:srgbClr val="253957"/>
                </a:solidFill>
                <a:latin typeface="+mn-lt"/>
              </a:rPr>
              <a:t>Python 3.7.3 </a:t>
            </a:r>
            <a:r>
              <a:rPr lang="ru-RU" sz="4000" dirty="0">
                <a:solidFill>
                  <a:srgbClr val="253957"/>
                </a:solidFill>
                <a:latin typeface="+mn-lt"/>
              </a:rPr>
              <a:t>с использованием сторонних библиотек для анализа данных </a:t>
            </a:r>
            <a:r>
              <a:rPr lang="en-US" sz="4000" dirty="0">
                <a:solidFill>
                  <a:srgbClr val="253957"/>
                </a:solidFill>
                <a:latin typeface="+mn-lt"/>
              </a:rPr>
              <a:t>pandas, </a:t>
            </a:r>
            <a:r>
              <a:rPr lang="en-US" sz="4000" dirty="0" err="1">
                <a:solidFill>
                  <a:srgbClr val="253957"/>
                </a:solidFill>
                <a:latin typeface="+mn-lt"/>
              </a:rPr>
              <a:t>numpy</a:t>
            </a:r>
            <a:r>
              <a:rPr lang="ru-RU" sz="4000" dirty="0">
                <a:solidFill>
                  <a:srgbClr val="253957"/>
                </a:solidFill>
                <a:latin typeface="+mn-lt"/>
              </a:rPr>
              <a:t>.</a:t>
            </a:r>
          </a:p>
          <a:p>
            <a:pPr algn="l"/>
            <a:endParaRPr lang="ru-RU" sz="4000" dirty="0">
              <a:solidFill>
                <a:srgbClr val="253957"/>
              </a:solidFill>
              <a:latin typeface="+mn-lt"/>
            </a:endParaRPr>
          </a:p>
          <a:p>
            <a:pPr algn="l"/>
            <a:r>
              <a:rPr lang="ru-RU" sz="4000" dirty="0">
                <a:solidFill>
                  <a:srgbClr val="253957"/>
                </a:solidFill>
                <a:latin typeface="+mn-lt"/>
              </a:rPr>
              <a:t>Программа позволяет проводить оптимизацию параметров алгоритма на различных ОС (</a:t>
            </a:r>
            <a:r>
              <a:rPr lang="en-US" sz="4000" dirty="0">
                <a:solidFill>
                  <a:srgbClr val="253957"/>
                </a:solidFill>
                <a:latin typeface="+mn-lt"/>
              </a:rPr>
              <a:t>Mac OS, Linux)</a:t>
            </a:r>
            <a:r>
              <a:rPr lang="ru-RU" sz="4000" dirty="0">
                <a:solidFill>
                  <a:srgbClr val="253957"/>
                </a:solidFill>
                <a:latin typeface="+mn-lt"/>
              </a:rPr>
              <a:t> без необходимости развёртывания высоконагруженного</a:t>
            </a:r>
            <a:r>
              <a:rPr lang="en-US" sz="4000" dirty="0">
                <a:solidFill>
                  <a:srgbClr val="253957"/>
                </a:solidFill>
                <a:latin typeface="+mn-lt"/>
              </a:rPr>
              <a:t> </a:t>
            </a:r>
            <a:r>
              <a:rPr lang="en-US" sz="4000" dirty="0" err="1">
                <a:solidFill>
                  <a:srgbClr val="253957"/>
                </a:solidFill>
                <a:latin typeface="+mn-lt"/>
              </a:rPr>
              <a:t>ClickHouse</a:t>
            </a:r>
            <a:r>
              <a:rPr lang="en-US" sz="4000" dirty="0">
                <a:solidFill>
                  <a:srgbClr val="253957"/>
                </a:solidFill>
                <a:latin typeface="+mn-lt"/>
              </a:rPr>
              <a:t>-</a:t>
            </a:r>
            <a:r>
              <a:rPr lang="ru-RU" sz="4000" dirty="0">
                <a:solidFill>
                  <a:srgbClr val="253957"/>
                </a:solidFill>
                <a:latin typeface="+mn-lt"/>
              </a:rPr>
              <a:t>сервера.</a:t>
            </a:r>
          </a:p>
        </p:txBody>
      </p:sp>
      <p:sp>
        <p:nvSpPr>
          <p:cNvPr id="73" name="Очень крутой заголовок…"/>
          <p:cNvSpPr txBox="1"/>
          <p:nvPr/>
        </p:nvSpPr>
        <p:spPr>
          <a:xfrm>
            <a:off x="1115664" y="2972786"/>
            <a:ext cx="21506374" cy="23132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Технологии реализации</a:t>
            </a:r>
            <a:endParaRPr dirty="0"/>
          </a:p>
        </p:txBody>
      </p:sp>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2"/>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EF1C7682-7E70-F346-9991-825E9977328D}"/>
              </a:ext>
            </a:extLst>
          </p:cNvPr>
          <p:cNvSpPr>
            <a:spLocks noGrp="1"/>
          </p:cNvSpPr>
          <p:nvPr>
            <p:ph type="sldNum" sz="quarter" idx="2"/>
          </p:nvPr>
        </p:nvSpPr>
        <p:spPr/>
        <p:txBody>
          <a:bodyPr/>
          <a:lstStyle/>
          <a:p>
            <a:fld id="{86CB4B4D-7CA3-9044-876B-883B54F8677D}" type="slidenum">
              <a:rPr lang="ru-RU" smtClean="0"/>
              <a:t>14</a:t>
            </a:fld>
            <a:endParaRPr lang="ru-RU"/>
          </a:p>
        </p:txBody>
      </p:sp>
    </p:spTree>
    <p:extLst>
      <p:ext uri="{BB962C8B-B14F-4D97-AF65-F5344CB8AC3E}">
        <p14:creationId xmlns:p14="http://schemas.microsoft.com/office/powerpoint/2010/main" val="2123987042"/>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Очень крутой заголовок…"/>
          <p:cNvSpPr txBox="1"/>
          <p:nvPr/>
        </p:nvSpPr>
        <p:spPr>
          <a:xfrm>
            <a:off x="1115664" y="2972786"/>
            <a:ext cx="21506374" cy="23132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Результаты исследования</a:t>
            </a:r>
            <a:endParaRPr dirty="0"/>
          </a:p>
        </p:txBody>
      </p:sp>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2"/>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EF1C7682-7E70-F346-9991-825E9977328D}"/>
              </a:ext>
            </a:extLst>
          </p:cNvPr>
          <p:cNvSpPr>
            <a:spLocks noGrp="1"/>
          </p:cNvSpPr>
          <p:nvPr>
            <p:ph type="sldNum" sz="quarter" idx="2"/>
          </p:nvPr>
        </p:nvSpPr>
        <p:spPr/>
        <p:txBody>
          <a:bodyPr/>
          <a:lstStyle/>
          <a:p>
            <a:fld id="{86CB4B4D-7CA3-9044-876B-883B54F8677D}" type="slidenum">
              <a:rPr lang="ru-RU" smtClean="0"/>
              <a:t>15</a:t>
            </a:fld>
            <a:endParaRPr lang="ru-RU"/>
          </a:p>
        </p:txBody>
      </p:sp>
      <p:sp>
        <p:nvSpPr>
          <p:cNvPr id="9"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69FAAE23-DA0D-DC47-B61B-6E1A58AB0A5A}"/>
              </a:ext>
            </a:extLst>
          </p:cNvPr>
          <p:cNvSpPr txBox="1"/>
          <p:nvPr/>
        </p:nvSpPr>
        <p:spPr>
          <a:xfrm>
            <a:off x="1115664" y="4625752"/>
            <a:ext cx="21818416" cy="54726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endParaRPr lang="ru-RU" sz="4000" dirty="0">
              <a:solidFill>
                <a:srgbClr val="253957"/>
              </a:solidFill>
              <a:latin typeface="+mn-lt"/>
            </a:endParaRPr>
          </a:p>
        </p:txBody>
      </p:sp>
      <p:sp>
        <p:nvSpPr>
          <p:cNvPr id="10"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CF51C219-83E6-154C-98CA-9916A1C977D5}"/>
              </a:ext>
            </a:extLst>
          </p:cNvPr>
          <p:cNvSpPr txBox="1"/>
          <p:nvPr/>
        </p:nvSpPr>
        <p:spPr>
          <a:xfrm>
            <a:off x="1115664" y="4697953"/>
            <a:ext cx="21818416" cy="23925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r>
              <a:rPr lang="ru-RU" sz="4000" dirty="0">
                <a:solidFill>
                  <a:srgbClr val="253957"/>
                </a:solidFill>
                <a:latin typeface="+mn-lt"/>
              </a:rPr>
              <a:t>Выбрана сетка параметров из 98415 комбинаций (меняется половина параметров алгоритма). Один эксперимент занимает около 40-45 с на 2.3 ГГц процессоре.</a:t>
            </a:r>
          </a:p>
          <a:p>
            <a:pPr algn="l"/>
            <a:endParaRPr lang="ru-RU" sz="4000" dirty="0">
              <a:solidFill>
                <a:srgbClr val="253957"/>
              </a:solidFill>
              <a:latin typeface="+mn-lt"/>
            </a:endParaRPr>
          </a:p>
          <a:p>
            <a:pPr algn="l"/>
            <a:endParaRPr lang="ru-RU" sz="4000" dirty="0">
              <a:solidFill>
                <a:srgbClr val="253957"/>
              </a:solidFill>
              <a:latin typeface="+mn-lt"/>
            </a:endParaRPr>
          </a:p>
          <a:p>
            <a:pPr algn="l"/>
            <a:endParaRPr lang="ru-RU" sz="4000" dirty="0">
              <a:solidFill>
                <a:srgbClr val="253957"/>
              </a:solidFill>
              <a:latin typeface="+mn-lt"/>
            </a:endParaRPr>
          </a:p>
          <a:p>
            <a:pPr algn="l"/>
            <a:endParaRPr lang="ru-RU" sz="4000" dirty="0">
              <a:solidFill>
                <a:srgbClr val="253957"/>
              </a:solidFill>
              <a:latin typeface="+mn-lt"/>
            </a:endParaRPr>
          </a:p>
        </p:txBody>
      </p:sp>
      <p:pic>
        <p:nvPicPr>
          <p:cNvPr id="6" name="Рисунок 5">
            <a:extLst>
              <a:ext uri="{FF2B5EF4-FFF2-40B4-BE49-F238E27FC236}">
                <a16:creationId xmlns:a16="http://schemas.microsoft.com/office/drawing/2014/main" id="{46E46EAF-2344-9C48-8406-8D05AE0D92F6}"/>
              </a:ext>
            </a:extLst>
          </p:cNvPr>
          <p:cNvPicPr>
            <a:picLocks noChangeAspect="1"/>
          </p:cNvPicPr>
          <p:nvPr/>
        </p:nvPicPr>
        <p:blipFill>
          <a:blip r:embed="rId3"/>
          <a:stretch>
            <a:fillRect/>
          </a:stretch>
        </p:blipFill>
        <p:spPr>
          <a:xfrm>
            <a:off x="6766127" y="7281246"/>
            <a:ext cx="11328400" cy="2730500"/>
          </a:xfrm>
          <a:prstGeom prst="rect">
            <a:avLst/>
          </a:prstGeom>
        </p:spPr>
      </p:pic>
      <p:sp>
        <p:nvSpPr>
          <p:cNvPr id="13"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C2983191-ACCA-F64E-9F20-93C7E83447DC}"/>
              </a:ext>
            </a:extLst>
          </p:cNvPr>
          <p:cNvSpPr txBox="1"/>
          <p:nvPr/>
        </p:nvSpPr>
        <p:spPr>
          <a:xfrm>
            <a:off x="4851777" y="10253700"/>
            <a:ext cx="14346190" cy="97902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r>
              <a:rPr lang="ru-RU" sz="4000" dirty="0">
                <a:solidFill>
                  <a:srgbClr val="253957"/>
                </a:solidFill>
                <a:latin typeface="+mn-lt"/>
              </a:rPr>
              <a:t>Таблица 1. Значения целевых метрик для исходной версии алгоритма.</a:t>
            </a:r>
          </a:p>
        </p:txBody>
      </p:sp>
    </p:spTree>
    <p:extLst>
      <p:ext uri="{BB962C8B-B14F-4D97-AF65-F5344CB8AC3E}">
        <p14:creationId xmlns:p14="http://schemas.microsoft.com/office/powerpoint/2010/main" val="4169993172"/>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2"/>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EF1C7682-7E70-F346-9991-825E9977328D}"/>
              </a:ext>
            </a:extLst>
          </p:cNvPr>
          <p:cNvSpPr>
            <a:spLocks noGrp="1"/>
          </p:cNvSpPr>
          <p:nvPr>
            <p:ph type="sldNum" sz="quarter" idx="2"/>
          </p:nvPr>
        </p:nvSpPr>
        <p:spPr/>
        <p:txBody>
          <a:bodyPr/>
          <a:lstStyle/>
          <a:p>
            <a:fld id="{86CB4B4D-7CA3-9044-876B-883B54F8677D}" type="slidenum">
              <a:rPr lang="ru-RU" smtClean="0"/>
              <a:t>16</a:t>
            </a:fld>
            <a:endParaRPr lang="ru-RU"/>
          </a:p>
        </p:txBody>
      </p:sp>
      <p:sp>
        <p:nvSpPr>
          <p:cNvPr id="9"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69FAAE23-DA0D-DC47-B61B-6E1A58AB0A5A}"/>
              </a:ext>
            </a:extLst>
          </p:cNvPr>
          <p:cNvSpPr txBox="1"/>
          <p:nvPr/>
        </p:nvSpPr>
        <p:spPr>
          <a:xfrm>
            <a:off x="1115664" y="4625752"/>
            <a:ext cx="21818416" cy="54726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endParaRPr lang="ru-RU" sz="4000" dirty="0">
              <a:solidFill>
                <a:srgbClr val="253957"/>
              </a:solidFill>
              <a:latin typeface="+mn-lt"/>
            </a:endParaRPr>
          </a:p>
        </p:txBody>
      </p:sp>
      <p:sp>
        <p:nvSpPr>
          <p:cNvPr id="14"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18A38409-D57D-8D41-9C43-631C1D02E1BA}"/>
              </a:ext>
            </a:extLst>
          </p:cNvPr>
          <p:cNvSpPr txBox="1"/>
          <p:nvPr/>
        </p:nvSpPr>
        <p:spPr>
          <a:xfrm>
            <a:off x="5338800" y="11501438"/>
            <a:ext cx="14346190" cy="97902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r>
              <a:rPr lang="ru-RU" sz="4000" dirty="0">
                <a:solidFill>
                  <a:srgbClr val="253957"/>
                </a:solidFill>
                <a:latin typeface="+mn-lt"/>
              </a:rPr>
              <a:t>Рисунок 3. Диаграмма рассеяния </a:t>
            </a:r>
            <a:r>
              <a:rPr lang="en-US" sz="4000" dirty="0">
                <a:solidFill>
                  <a:srgbClr val="253957"/>
                </a:solidFill>
                <a:latin typeface="+mn-lt"/>
              </a:rPr>
              <a:t>bytes amplification </a:t>
            </a:r>
            <a:r>
              <a:rPr lang="ru-RU" sz="4000" dirty="0">
                <a:solidFill>
                  <a:srgbClr val="253957"/>
                </a:solidFill>
                <a:latin typeface="+mn-lt"/>
              </a:rPr>
              <a:t>и среднего количества одновременных слияний. </a:t>
            </a:r>
          </a:p>
        </p:txBody>
      </p:sp>
      <p:pic>
        <p:nvPicPr>
          <p:cNvPr id="3" name="Рисунок 2">
            <a:extLst>
              <a:ext uri="{FF2B5EF4-FFF2-40B4-BE49-F238E27FC236}">
                <a16:creationId xmlns:a16="http://schemas.microsoft.com/office/drawing/2014/main" id="{F987AB11-23FB-4046-B80C-17C57ABA4D4B}"/>
              </a:ext>
            </a:extLst>
          </p:cNvPr>
          <p:cNvPicPr>
            <a:picLocks noChangeAspect="1"/>
          </p:cNvPicPr>
          <p:nvPr/>
        </p:nvPicPr>
        <p:blipFill>
          <a:blip r:embed="rId3"/>
          <a:stretch>
            <a:fillRect/>
          </a:stretch>
        </p:blipFill>
        <p:spPr>
          <a:xfrm>
            <a:off x="4762718" y="2214562"/>
            <a:ext cx="14659375" cy="9180619"/>
          </a:xfrm>
          <a:prstGeom prst="rect">
            <a:avLst/>
          </a:prstGeom>
        </p:spPr>
      </p:pic>
    </p:spTree>
    <p:extLst>
      <p:ext uri="{BB962C8B-B14F-4D97-AF65-F5344CB8AC3E}">
        <p14:creationId xmlns:p14="http://schemas.microsoft.com/office/powerpoint/2010/main" val="1673620407"/>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2"/>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EF1C7682-7E70-F346-9991-825E9977328D}"/>
              </a:ext>
            </a:extLst>
          </p:cNvPr>
          <p:cNvSpPr>
            <a:spLocks noGrp="1"/>
          </p:cNvSpPr>
          <p:nvPr>
            <p:ph type="sldNum" sz="quarter" idx="2"/>
          </p:nvPr>
        </p:nvSpPr>
        <p:spPr/>
        <p:txBody>
          <a:bodyPr/>
          <a:lstStyle/>
          <a:p>
            <a:fld id="{86CB4B4D-7CA3-9044-876B-883B54F8677D}" type="slidenum">
              <a:rPr lang="ru-RU" smtClean="0"/>
              <a:t>17</a:t>
            </a:fld>
            <a:endParaRPr lang="ru-RU"/>
          </a:p>
        </p:txBody>
      </p:sp>
      <p:sp>
        <p:nvSpPr>
          <p:cNvPr id="9"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69FAAE23-DA0D-DC47-B61B-6E1A58AB0A5A}"/>
              </a:ext>
            </a:extLst>
          </p:cNvPr>
          <p:cNvSpPr txBox="1"/>
          <p:nvPr/>
        </p:nvSpPr>
        <p:spPr>
          <a:xfrm>
            <a:off x="1115664" y="4625752"/>
            <a:ext cx="21818416" cy="54726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endParaRPr lang="ru-RU" sz="4000" dirty="0">
              <a:solidFill>
                <a:srgbClr val="253957"/>
              </a:solidFill>
              <a:latin typeface="+mn-lt"/>
            </a:endParaRPr>
          </a:p>
        </p:txBody>
      </p:sp>
      <p:sp>
        <p:nvSpPr>
          <p:cNvPr id="14"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18A38409-D57D-8D41-9C43-631C1D02E1BA}"/>
              </a:ext>
            </a:extLst>
          </p:cNvPr>
          <p:cNvSpPr txBox="1"/>
          <p:nvPr/>
        </p:nvSpPr>
        <p:spPr>
          <a:xfrm>
            <a:off x="5338800" y="11501438"/>
            <a:ext cx="14346190" cy="97902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r>
              <a:rPr lang="ru-RU" sz="4000" dirty="0">
                <a:solidFill>
                  <a:srgbClr val="253957"/>
                </a:solidFill>
                <a:latin typeface="+mn-lt"/>
              </a:rPr>
              <a:t>Рисунок 4. Диаграмма рассеяния среднего количества кусков и среднего количества одновременных слияний. </a:t>
            </a:r>
          </a:p>
        </p:txBody>
      </p:sp>
      <p:pic>
        <p:nvPicPr>
          <p:cNvPr id="3" name="Рисунок 2">
            <a:extLst>
              <a:ext uri="{FF2B5EF4-FFF2-40B4-BE49-F238E27FC236}">
                <a16:creationId xmlns:a16="http://schemas.microsoft.com/office/drawing/2014/main" id="{F987AB11-23FB-4046-B80C-17C57ABA4D4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762718" y="2214562"/>
            <a:ext cx="14659375" cy="9180618"/>
          </a:xfrm>
          <a:prstGeom prst="rect">
            <a:avLst/>
          </a:prstGeom>
        </p:spPr>
      </p:pic>
    </p:spTree>
    <p:extLst>
      <p:ext uri="{BB962C8B-B14F-4D97-AF65-F5344CB8AC3E}">
        <p14:creationId xmlns:p14="http://schemas.microsoft.com/office/powerpoint/2010/main" val="226629161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2"/>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EF1C7682-7E70-F346-9991-825E9977328D}"/>
              </a:ext>
            </a:extLst>
          </p:cNvPr>
          <p:cNvSpPr>
            <a:spLocks noGrp="1"/>
          </p:cNvSpPr>
          <p:nvPr>
            <p:ph type="sldNum" sz="quarter" idx="2"/>
          </p:nvPr>
        </p:nvSpPr>
        <p:spPr/>
        <p:txBody>
          <a:bodyPr/>
          <a:lstStyle/>
          <a:p>
            <a:fld id="{86CB4B4D-7CA3-9044-876B-883B54F8677D}" type="slidenum">
              <a:rPr lang="ru-RU" smtClean="0"/>
              <a:t>18</a:t>
            </a:fld>
            <a:endParaRPr lang="ru-RU"/>
          </a:p>
        </p:txBody>
      </p:sp>
      <p:sp>
        <p:nvSpPr>
          <p:cNvPr id="9"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69FAAE23-DA0D-DC47-B61B-6E1A58AB0A5A}"/>
              </a:ext>
            </a:extLst>
          </p:cNvPr>
          <p:cNvSpPr txBox="1"/>
          <p:nvPr/>
        </p:nvSpPr>
        <p:spPr>
          <a:xfrm>
            <a:off x="1115664" y="4625752"/>
            <a:ext cx="21818416" cy="54726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endParaRPr lang="ru-RU" sz="4000" dirty="0">
              <a:solidFill>
                <a:srgbClr val="253957"/>
              </a:solidFill>
              <a:latin typeface="+mn-lt"/>
            </a:endParaRPr>
          </a:p>
        </p:txBody>
      </p:sp>
      <p:sp>
        <p:nvSpPr>
          <p:cNvPr id="14"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18A38409-D57D-8D41-9C43-631C1D02E1BA}"/>
              </a:ext>
            </a:extLst>
          </p:cNvPr>
          <p:cNvSpPr txBox="1"/>
          <p:nvPr/>
        </p:nvSpPr>
        <p:spPr>
          <a:xfrm>
            <a:off x="5338800" y="11501438"/>
            <a:ext cx="14346190" cy="97902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r>
              <a:rPr lang="ru-RU" sz="4000" dirty="0">
                <a:solidFill>
                  <a:srgbClr val="253957"/>
                </a:solidFill>
                <a:latin typeface="+mn-lt"/>
              </a:rPr>
              <a:t>Рисунок 5. Диаграмма рассеяния среднего количества кусков и </a:t>
            </a:r>
            <a:r>
              <a:rPr lang="en-US" sz="4000" dirty="0">
                <a:solidFill>
                  <a:srgbClr val="253957"/>
                </a:solidFill>
                <a:latin typeface="+mn-lt"/>
              </a:rPr>
              <a:t>bytes amplification.</a:t>
            </a:r>
            <a:endParaRPr lang="ru-RU" sz="4000" dirty="0">
              <a:solidFill>
                <a:srgbClr val="253957"/>
              </a:solidFill>
              <a:latin typeface="+mn-lt"/>
            </a:endParaRPr>
          </a:p>
        </p:txBody>
      </p:sp>
      <p:pic>
        <p:nvPicPr>
          <p:cNvPr id="3" name="Рисунок 2">
            <a:extLst>
              <a:ext uri="{FF2B5EF4-FFF2-40B4-BE49-F238E27FC236}">
                <a16:creationId xmlns:a16="http://schemas.microsoft.com/office/drawing/2014/main" id="{F987AB11-23FB-4046-B80C-17C57ABA4D4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873774" y="2214562"/>
            <a:ext cx="14437262" cy="9180618"/>
          </a:xfrm>
          <a:prstGeom prst="rect">
            <a:avLst/>
          </a:prstGeom>
        </p:spPr>
      </p:pic>
    </p:spTree>
    <p:extLst>
      <p:ext uri="{BB962C8B-B14F-4D97-AF65-F5344CB8AC3E}">
        <p14:creationId xmlns:p14="http://schemas.microsoft.com/office/powerpoint/2010/main" val="1063986488"/>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Очень крутой заголовок…"/>
          <p:cNvSpPr txBox="1"/>
          <p:nvPr/>
        </p:nvSpPr>
        <p:spPr>
          <a:xfrm>
            <a:off x="1115664" y="2972786"/>
            <a:ext cx="21506374" cy="23132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Результаты исследования</a:t>
            </a:r>
            <a:endParaRPr dirty="0"/>
          </a:p>
        </p:txBody>
      </p:sp>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2"/>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EF1C7682-7E70-F346-9991-825E9977328D}"/>
              </a:ext>
            </a:extLst>
          </p:cNvPr>
          <p:cNvSpPr>
            <a:spLocks noGrp="1"/>
          </p:cNvSpPr>
          <p:nvPr>
            <p:ph type="sldNum" sz="quarter" idx="2"/>
          </p:nvPr>
        </p:nvSpPr>
        <p:spPr/>
        <p:txBody>
          <a:bodyPr/>
          <a:lstStyle/>
          <a:p>
            <a:fld id="{86CB4B4D-7CA3-9044-876B-883B54F8677D}" type="slidenum">
              <a:rPr lang="ru-RU" smtClean="0"/>
              <a:t>19</a:t>
            </a:fld>
            <a:endParaRPr lang="ru-RU"/>
          </a:p>
        </p:txBody>
      </p:sp>
      <p:sp>
        <p:nvSpPr>
          <p:cNvPr id="9"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69FAAE23-DA0D-DC47-B61B-6E1A58AB0A5A}"/>
              </a:ext>
            </a:extLst>
          </p:cNvPr>
          <p:cNvSpPr txBox="1"/>
          <p:nvPr/>
        </p:nvSpPr>
        <p:spPr>
          <a:xfrm>
            <a:off x="1115664" y="4625752"/>
            <a:ext cx="21818416" cy="54726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endParaRPr lang="ru-RU" sz="4000" dirty="0">
              <a:solidFill>
                <a:srgbClr val="253957"/>
              </a:solidFill>
              <a:latin typeface="+mn-lt"/>
            </a:endParaRPr>
          </a:p>
        </p:txBody>
      </p:sp>
      <p:sp>
        <p:nvSpPr>
          <p:cNvPr id="10"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CF51C219-83E6-154C-98CA-9916A1C977D5}"/>
              </a:ext>
            </a:extLst>
          </p:cNvPr>
          <p:cNvSpPr txBox="1"/>
          <p:nvPr/>
        </p:nvSpPr>
        <p:spPr>
          <a:xfrm>
            <a:off x="1115664" y="4697953"/>
            <a:ext cx="21818416" cy="33121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r>
              <a:rPr lang="ru-RU" sz="4000" dirty="0">
                <a:solidFill>
                  <a:srgbClr val="253957"/>
                </a:solidFill>
                <a:latin typeface="+mn-lt"/>
              </a:rPr>
              <a:t>Из 98415 комбинаций параметров 1965 комбинаций показали лучшее качество по</a:t>
            </a:r>
            <a:r>
              <a:rPr lang="en-US" sz="4000" dirty="0">
                <a:solidFill>
                  <a:srgbClr val="253957"/>
                </a:solidFill>
                <a:latin typeface="+mn-lt"/>
              </a:rPr>
              <a:t> </a:t>
            </a:r>
            <a:r>
              <a:rPr lang="ru-RU" sz="4000" dirty="0">
                <a:solidFill>
                  <a:srgbClr val="253957"/>
                </a:solidFill>
                <a:latin typeface="+mn-lt"/>
              </a:rPr>
              <a:t>всем трём метрикам в сравнении с исходной версией алгоритма</a:t>
            </a:r>
            <a:r>
              <a:rPr lang="en-US" sz="4000" dirty="0">
                <a:solidFill>
                  <a:srgbClr val="253957"/>
                </a:solidFill>
                <a:latin typeface="+mn-lt"/>
              </a:rPr>
              <a:t> (Default).</a:t>
            </a:r>
          </a:p>
          <a:p>
            <a:pPr algn="l"/>
            <a:endParaRPr lang="en-US" sz="4000" dirty="0">
              <a:solidFill>
                <a:srgbClr val="253957"/>
              </a:solidFill>
              <a:latin typeface="+mn-lt"/>
            </a:endParaRPr>
          </a:p>
          <a:p>
            <a:pPr algn="l"/>
            <a:r>
              <a:rPr lang="ru-RU" sz="4000" dirty="0">
                <a:solidFill>
                  <a:srgbClr val="253957"/>
                </a:solidFill>
                <a:latin typeface="+mn-lt"/>
              </a:rPr>
              <a:t>Выделим среди этих 1965 комбинаций комбинации, </a:t>
            </a:r>
            <a:r>
              <a:rPr lang="ru-RU" sz="4000" dirty="0" err="1">
                <a:solidFill>
                  <a:srgbClr val="253957"/>
                </a:solidFill>
                <a:latin typeface="+mn-lt"/>
              </a:rPr>
              <a:t>минимизирующие</a:t>
            </a:r>
            <a:r>
              <a:rPr lang="ru-RU" sz="4000" dirty="0">
                <a:solidFill>
                  <a:srgbClr val="253957"/>
                </a:solidFill>
                <a:latin typeface="+mn-lt"/>
              </a:rPr>
              <a:t> отдельные метрики, и назовём их </a:t>
            </a:r>
            <a:r>
              <a:rPr lang="en-US" sz="4000" dirty="0" err="1">
                <a:solidFill>
                  <a:srgbClr val="253957"/>
                </a:solidFill>
                <a:latin typeface="+mn-lt"/>
              </a:rPr>
              <a:t>MinAmplif</a:t>
            </a:r>
            <a:r>
              <a:rPr lang="en-US" sz="4000" dirty="0">
                <a:solidFill>
                  <a:srgbClr val="253957"/>
                </a:solidFill>
                <a:latin typeface="+mn-lt"/>
              </a:rPr>
              <a:t>, </a:t>
            </a:r>
            <a:r>
              <a:rPr lang="en-US" sz="4000" dirty="0" err="1">
                <a:solidFill>
                  <a:srgbClr val="253957"/>
                </a:solidFill>
                <a:latin typeface="+mn-lt"/>
              </a:rPr>
              <a:t>MinMerges</a:t>
            </a:r>
            <a:r>
              <a:rPr lang="en-US" sz="4000" dirty="0">
                <a:solidFill>
                  <a:srgbClr val="253957"/>
                </a:solidFill>
                <a:latin typeface="+mn-lt"/>
              </a:rPr>
              <a:t> </a:t>
            </a:r>
            <a:r>
              <a:rPr lang="ru-RU" sz="4000" dirty="0">
                <a:solidFill>
                  <a:srgbClr val="253957"/>
                </a:solidFill>
                <a:latin typeface="+mn-lt"/>
              </a:rPr>
              <a:t>и </a:t>
            </a:r>
            <a:r>
              <a:rPr lang="en-US" sz="4000" dirty="0" err="1">
                <a:solidFill>
                  <a:srgbClr val="253957"/>
                </a:solidFill>
                <a:latin typeface="+mn-lt"/>
              </a:rPr>
              <a:t>MinParts</a:t>
            </a:r>
            <a:r>
              <a:rPr lang="ru-RU" sz="4000" dirty="0">
                <a:solidFill>
                  <a:srgbClr val="253957"/>
                </a:solidFill>
                <a:latin typeface="+mn-lt"/>
              </a:rPr>
              <a:t> (в таблице в скобках указано улучшение относительно версии </a:t>
            </a:r>
            <a:r>
              <a:rPr lang="en-US" sz="4000" dirty="0">
                <a:solidFill>
                  <a:srgbClr val="253957"/>
                </a:solidFill>
                <a:latin typeface="+mn-lt"/>
              </a:rPr>
              <a:t>Default).</a:t>
            </a:r>
            <a:endParaRPr lang="ru-RU" sz="4000" dirty="0">
              <a:solidFill>
                <a:srgbClr val="253957"/>
              </a:solidFill>
              <a:latin typeface="+mn-lt"/>
            </a:endParaRPr>
          </a:p>
          <a:p>
            <a:pPr algn="l"/>
            <a:endParaRPr lang="ru-RU" sz="4000" dirty="0">
              <a:solidFill>
                <a:srgbClr val="253957"/>
              </a:solidFill>
              <a:latin typeface="+mn-lt"/>
            </a:endParaRPr>
          </a:p>
          <a:p>
            <a:pPr algn="l"/>
            <a:endParaRPr lang="ru-RU" sz="4000" dirty="0">
              <a:solidFill>
                <a:srgbClr val="253957"/>
              </a:solidFill>
              <a:latin typeface="+mn-lt"/>
            </a:endParaRPr>
          </a:p>
          <a:p>
            <a:pPr algn="l"/>
            <a:endParaRPr lang="ru-RU" sz="4000" dirty="0">
              <a:solidFill>
                <a:srgbClr val="253957"/>
              </a:solidFill>
              <a:latin typeface="+mn-lt"/>
            </a:endParaRPr>
          </a:p>
          <a:p>
            <a:pPr algn="l"/>
            <a:endParaRPr lang="ru-RU" sz="4000" dirty="0">
              <a:solidFill>
                <a:srgbClr val="253957"/>
              </a:solidFill>
              <a:latin typeface="+mn-lt"/>
            </a:endParaRPr>
          </a:p>
          <a:p>
            <a:pPr algn="l"/>
            <a:endParaRPr lang="ru-RU" sz="4000" dirty="0">
              <a:solidFill>
                <a:srgbClr val="253957"/>
              </a:solidFill>
              <a:latin typeface="+mn-lt"/>
            </a:endParaRPr>
          </a:p>
        </p:txBody>
      </p:sp>
      <p:sp>
        <p:nvSpPr>
          <p:cNvPr id="13"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C2983191-ACCA-F64E-9F20-93C7E83447DC}"/>
              </a:ext>
            </a:extLst>
          </p:cNvPr>
          <p:cNvSpPr txBox="1"/>
          <p:nvPr/>
        </p:nvSpPr>
        <p:spPr>
          <a:xfrm>
            <a:off x="5257232" y="11255776"/>
            <a:ext cx="14346190" cy="97902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r>
              <a:rPr lang="ru-RU" sz="4000" dirty="0">
                <a:solidFill>
                  <a:srgbClr val="253957"/>
                </a:solidFill>
                <a:latin typeface="+mn-lt"/>
              </a:rPr>
              <a:t>Таблица 2. Сравнение различных комбинаций параметров алгоритма.</a:t>
            </a:r>
          </a:p>
        </p:txBody>
      </p:sp>
      <p:pic>
        <p:nvPicPr>
          <p:cNvPr id="3" name="Рисунок 2">
            <a:extLst>
              <a:ext uri="{FF2B5EF4-FFF2-40B4-BE49-F238E27FC236}">
                <a16:creationId xmlns:a16="http://schemas.microsoft.com/office/drawing/2014/main" id="{F0A298EA-5FD3-4A43-8808-079ED273E1D6}"/>
              </a:ext>
            </a:extLst>
          </p:cNvPr>
          <p:cNvPicPr>
            <a:picLocks noChangeAspect="1"/>
          </p:cNvPicPr>
          <p:nvPr/>
        </p:nvPicPr>
        <p:blipFill>
          <a:blip r:embed="rId3"/>
          <a:stretch>
            <a:fillRect/>
          </a:stretch>
        </p:blipFill>
        <p:spPr>
          <a:xfrm>
            <a:off x="5477470" y="8147052"/>
            <a:ext cx="13411200" cy="2971800"/>
          </a:xfrm>
          <a:prstGeom prst="rect">
            <a:avLst/>
          </a:prstGeom>
        </p:spPr>
      </p:pic>
    </p:spTree>
    <p:extLst>
      <p:ext uri="{BB962C8B-B14F-4D97-AF65-F5344CB8AC3E}">
        <p14:creationId xmlns:p14="http://schemas.microsoft.com/office/powerpoint/2010/main" val="3258427803"/>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107280" y="4625752"/>
            <a:ext cx="21506374" cy="54726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spcBef>
                <a:spcPts val="2800"/>
              </a:spcBef>
              <a:defRPr sz="2800">
                <a:solidFill>
                  <a:srgbClr val="253957"/>
                </a:solidFill>
                <a:latin typeface="+mn-lt"/>
                <a:ea typeface="+mn-ea"/>
                <a:cs typeface="+mn-cs"/>
                <a:sym typeface="Arial Narrow"/>
              </a:defRPr>
            </a:pPr>
            <a:r>
              <a:rPr lang="ru-RU" sz="4000" dirty="0">
                <a:solidFill>
                  <a:srgbClr val="253957"/>
                </a:solidFill>
                <a:latin typeface="+mn-lt"/>
                <a:ea typeface="+mn-ea"/>
                <a:cs typeface="+mn-cs"/>
                <a:sym typeface="Arial Narrow"/>
              </a:rPr>
              <a:t>Колоночная аналитическая СУБД с открытым кодом, позволяющая выполнять аналитические запросы в режиме реального времени на структурированных больших данных.</a:t>
            </a:r>
            <a:endParaRPr lang="en-US" sz="4000" dirty="0">
              <a:solidFill>
                <a:srgbClr val="253957"/>
              </a:solidFill>
              <a:latin typeface="+mn-lt"/>
              <a:ea typeface="+mn-ea"/>
              <a:cs typeface="+mn-cs"/>
              <a:sym typeface="Arial Narrow"/>
            </a:endParaRPr>
          </a:p>
          <a:p>
            <a:pPr algn="l">
              <a:spcBef>
                <a:spcPts val="2800"/>
              </a:spcBef>
              <a:defRPr sz="2800">
                <a:solidFill>
                  <a:srgbClr val="253957"/>
                </a:solidFill>
                <a:latin typeface="+mn-lt"/>
                <a:ea typeface="+mn-ea"/>
                <a:cs typeface="+mn-cs"/>
                <a:sym typeface="Arial Narrow"/>
              </a:defRPr>
            </a:pPr>
            <a:r>
              <a:rPr lang="ru-RU" sz="4000" dirty="0">
                <a:solidFill>
                  <a:srgbClr val="253957"/>
                </a:solidFill>
                <a:latin typeface="+mn-lt"/>
                <a:ea typeface="+mn-ea"/>
                <a:cs typeface="+mn-cs"/>
                <a:sym typeface="Arial Narrow"/>
              </a:rPr>
              <a:t>Разрабатывается компанией Яндекс и </a:t>
            </a:r>
            <a:r>
              <a:rPr lang="en-US" sz="4000" dirty="0">
                <a:solidFill>
                  <a:srgbClr val="253957"/>
                </a:solidFill>
                <a:latin typeface="+mn-lt"/>
                <a:ea typeface="+mn-ea"/>
                <a:cs typeface="+mn-cs"/>
                <a:sym typeface="Arial Narrow"/>
              </a:rPr>
              <a:t>open-source </a:t>
            </a:r>
            <a:r>
              <a:rPr lang="ru-RU" sz="4000" dirty="0">
                <a:solidFill>
                  <a:srgbClr val="253957"/>
                </a:solidFill>
                <a:latin typeface="+mn-lt"/>
                <a:ea typeface="+mn-ea"/>
                <a:cs typeface="+mn-cs"/>
                <a:sym typeface="Arial Narrow"/>
              </a:rPr>
              <a:t>энтузиастами.</a:t>
            </a:r>
          </a:p>
          <a:p>
            <a:pPr algn="l">
              <a:spcBef>
                <a:spcPts val="2800"/>
              </a:spcBef>
              <a:defRPr sz="2800">
                <a:solidFill>
                  <a:srgbClr val="253957"/>
                </a:solidFill>
                <a:latin typeface="+mn-lt"/>
                <a:ea typeface="+mn-ea"/>
                <a:cs typeface="+mn-cs"/>
                <a:sym typeface="Arial Narrow"/>
              </a:defRPr>
            </a:pPr>
            <a:r>
              <a:rPr lang="ru-RU" sz="4000" dirty="0">
                <a:solidFill>
                  <a:srgbClr val="253957"/>
                </a:solidFill>
                <a:latin typeface="+mn-lt"/>
                <a:ea typeface="+mn-ea"/>
                <a:cs typeface="+mn-cs"/>
                <a:sym typeface="Arial Narrow"/>
              </a:rPr>
              <a:t>Используется</a:t>
            </a:r>
            <a:r>
              <a:rPr lang="en-US" sz="4000" dirty="0">
                <a:solidFill>
                  <a:srgbClr val="253957"/>
                </a:solidFill>
                <a:latin typeface="+mn-lt"/>
                <a:ea typeface="+mn-ea"/>
                <a:cs typeface="+mn-cs"/>
                <a:sym typeface="Arial Narrow"/>
              </a:rPr>
              <a:t> </a:t>
            </a:r>
            <a:r>
              <a:rPr lang="ru-RU" sz="4000" dirty="0">
                <a:solidFill>
                  <a:srgbClr val="253957"/>
                </a:solidFill>
                <a:latin typeface="+mn-lt"/>
                <a:ea typeface="+mn-ea"/>
                <a:cs typeface="+mn-cs"/>
                <a:sym typeface="Arial Narrow"/>
              </a:rPr>
              <a:t>в различных проектах Яндекса и другими компаниями </a:t>
            </a:r>
            <a:r>
              <a:rPr lang="en-US" sz="4000" dirty="0">
                <a:solidFill>
                  <a:srgbClr val="253957"/>
                </a:solidFill>
                <a:latin typeface="+mn-lt"/>
                <a:ea typeface="+mn-ea"/>
                <a:cs typeface="+mn-cs"/>
                <a:sym typeface="Arial Narrow"/>
              </a:rPr>
              <a:t>(</a:t>
            </a:r>
            <a:r>
              <a:rPr lang="ru-RU" sz="4000" dirty="0" err="1">
                <a:solidFill>
                  <a:srgbClr val="253957"/>
                </a:solidFill>
                <a:latin typeface="+mn-lt"/>
                <a:ea typeface="+mn-ea"/>
                <a:cs typeface="+mn-cs"/>
                <a:sym typeface="Arial Narrow"/>
              </a:rPr>
              <a:t>ВКонтакте</a:t>
            </a:r>
            <a:r>
              <a:rPr lang="en-US" sz="4000" dirty="0">
                <a:solidFill>
                  <a:srgbClr val="253957"/>
                </a:solidFill>
                <a:latin typeface="+mn-lt"/>
                <a:ea typeface="+mn-ea"/>
                <a:cs typeface="+mn-cs"/>
                <a:sym typeface="Arial Narrow"/>
              </a:rPr>
              <a:t>, Cloudflare</a:t>
            </a:r>
            <a:r>
              <a:rPr lang="ru-RU" sz="4000" dirty="0">
                <a:solidFill>
                  <a:srgbClr val="253957"/>
                </a:solidFill>
                <a:latin typeface="+mn-lt"/>
                <a:ea typeface="+mn-ea"/>
                <a:cs typeface="+mn-cs"/>
                <a:sym typeface="Arial Narrow"/>
              </a:rPr>
              <a:t>).</a:t>
            </a:r>
          </a:p>
          <a:p>
            <a:pPr algn="l">
              <a:spcBef>
                <a:spcPts val="2800"/>
              </a:spcBef>
              <a:defRPr sz="2800">
                <a:solidFill>
                  <a:srgbClr val="253957"/>
                </a:solidFill>
                <a:latin typeface="+mn-lt"/>
                <a:ea typeface="+mn-ea"/>
                <a:cs typeface="+mn-cs"/>
                <a:sym typeface="Arial Narrow"/>
              </a:defRPr>
            </a:pPr>
            <a:endParaRPr lang="ru-RU" sz="4000" dirty="0">
              <a:solidFill>
                <a:srgbClr val="253957"/>
              </a:solidFill>
              <a:latin typeface="+mn-lt"/>
              <a:ea typeface="+mn-ea"/>
              <a:cs typeface="+mn-cs"/>
              <a:sym typeface="Arial Narrow"/>
            </a:endParaRPr>
          </a:p>
        </p:txBody>
      </p:sp>
      <p:sp>
        <p:nvSpPr>
          <p:cNvPr id="73" name="Очень крутой заголовок…"/>
          <p:cNvSpPr txBox="1"/>
          <p:nvPr/>
        </p:nvSpPr>
        <p:spPr>
          <a:xfrm>
            <a:off x="1115664" y="2972786"/>
            <a:ext cx="21506374" cy="23132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defRPr sz="7000" b="1" cap="all">
                <a:solidFill>
                  <a:srgbClr val="253957"/>
                </a:solidFill>
                <a:latin typeface="+mn-lt"/>
                <a:ea typeface="+mn-ea"/>
                <a:cs typeface="+mn-cs"/>
                <a:sym typeface="Arial Narrow"/>
              </a:defRPr>
            </a:pPr>
            <a:r>
              <a:rPr lang="en-US" dirty="0" err="1"/>
              <a:t>Clickhouse</a:t>
            </a:r>
            <a:endParaRPr dirty="0"/>
          </a:p>
        </p:txBody>
      </p:sp>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2"/>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9E9D1F5D-1E3D-DA44-A653-6A55A2006D04}"/>
              </a:ext>
            </a:extLst>
          </p:cNvPr>
          <p:cNvSpPr>
            <a:spLocks noGrp="1"/>
          </p:cNvSpPr>
          <p:nvPr>
            <p:ph type="sldNum" sz="quarter" idx="2"/>
          </p:nvPr>
        </p:nvSpPr>
        <p:spPr/>
        <p:txBody>
          <a:bodyPr/>
          <a:lstStyle/>
          <a:p>
            <a:fld id="{86CB4B4D-7CA3-9044-876B-883B54F8677D}" type="slidenum">
              <a:rPr lang="ru-RU" smtClean="0"/>
              <a:t>2</a:t>
            </a:fld>
            <a:endParaRPr lang="ru-RU"/>
          </a:p>
        </p:txBody>
      </p:sp>
    </p:spTree>
    <p:extLst>
      <p:ext uri="{BB962C8B-B14F-4D97-AF65-F5344CB8AC3E}">
        <p14:creationId xmlns:p14="http://schemas.microsoft.com/office/powerpoint/2010/main" val="825285329"/>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Очень крутой заголовок…"/>
          <p:cNvSpPr txBox="1"/>
          <p:nvPr/>
        </p:nvSpPr>
        <p:spPr>
          <a:xfrm>
            <a:off x="1115664" y="2972786"/>
            <a:ext cx="21506374" cy="23132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Результаты исследования</a:t>
            </a:r>
            <a:endParaRPr dirty="0"/>
          </a:p>
        </p:txBody>
      </p:sp>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2"/>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EF1C7682-7E70-F346-9991-825E9977328D}"/>
              </a:ext>
            </a:extLst>
          </p:cNvPr>
          <p:cNvSpPr>
            <a:spLocks noGrp="1"/>
          </p:cNvSpPr>
          <p:nvPr>
            <p:ph type="sldNum" sz="quarter" idx="2"/>
          </p:nvPr>
        </p:nvSpPr>
        <p:spPr/>
        <p:txBody>
          <a:bodyPr/>
          <a:lstStyle/>
          <a:p>
            <a:fld id="{86CB4B4D-7CA3-9044-876B-883B54F8677D}" type="slidenum">
              <a:rPr lang="ru-RU" smtClean="0"/>
              <a:t>20</a:t>
            </a:fld>
            <a:endParaRPr lang="ru-RU"/>
          </a:p>
        </p:txBody>
      </p:sp>
      <p:sp>
        <p:nvSpPr>
          <p:cNvPr id="9"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69FAAE23-DA0D-DC47-B61B-6E1A58AB0A5A}"/>
              </a:ext>
            </a:extLst>
          </p:cNvPr>
          <p:cNvSpPr txBox="1"/>
          <p:nvPr/>
        </p:nvSpPr>
        <p:spPr>
          <a:xfrm>
            <a:off x="1115664" y="4625752"/>
            <a:ext cx="21818416" cy="54726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endParaRPr lang="ru-RU" sz="4000" dirty="0">
              <a:solidFill>
                <a:srgbClr val="253957"/>
              </a:solidFill>
              <a:latin typeface="+mn-lt"/>
            </a:endParaRPr>
          </a:p>
        </p:txBody>
      </p:sp>
      <p:sp>
        <p:nvSpPr>
          <p:cNvPr id="10"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CF51C219-83E6-154C-98CA-9916A1C977D5}"/>
              </a:ext>
            </a:extLst>
          </p:cNvPr>
          <p:cNvSpPr txBox="1"/>
          <p:nvPr/>
        </p:nvSpPr>
        <p:spPr>
          <a:xfrm>
            <a:off x="1115664" y="4697953"/>
            <a:ext cx="21818416" cy="33121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r>
              <a:rPr lang="ru-RU" sz="4000" dirty="0">
                <a:solidFill>
                  <a:srgbClr val="253957"/>
                </a:solidFill>
                <a:latin typeface="+mn-lt"/>
              </a:rPr>
              <a:t>На основе комбинаций </a:t>
            </a:r>
            <a:r>
              <a:rPr lang="en-US" sz="4000" dirty="0" err="1">
                <a:solidFill>
                  <a:srgbClr val="253957"/>
                </a:solidFill>
                <a:latin typeface="+mn-lt"/>
              </a:rPr>
              <a:t>MinAmplif</a:t>
            </a:r>
            <a:r>
              <a:rPr lang="ru-RU" sz="4000" dirty="0">
                <a:solidFill>
                  <a:srgbClr val="253957"/>
                </a:solidFill>
                <a:latin typeface="+mn-lt"/>
              </a:rPr>
              <a:t> и </a:t>
            </a:r>
            <a:r>
              <a:rPr lang="en-US" sz="4000" dirty="0" err="1">
                <a:solidFill>
                  <a:srgbClr val="253957"/>
                </a:solidFill>
                <a:latin typeface="+mn-lt"/>
              </a:rPr>
              <a:t>MinParts</a:t>
            </a:r>
            <a:r>
              <a:rPr lang="ru-RU" sz="4000" dirty="0">
                <a:solidFill>
                  <a:srgbClr val="253957"/>
                </a:solidFill>
                <a:latin typeface="+mn-lt"/>
              </a:rPr>
              <a:t> строим вторую сетку параметров, меняя остальные 9 параметров. Получаем 18144 комбинаций. Из них 3131 превосходит исходную версию алгоритма по всем метрикам.</a:t>
            </a:r>
          </a:p>
          <a:p>
            <a:pPr algn="l"/>
            <a:endParaRPr lang="ru-RU" sz="4000" dirty="0">
              <a:solidFill>
                <a:srgbClr val="253957"/>
              </a:solidFill>
              <a:latin typeface="+mn-lt"/>
            </a:endParaRPr>
          </a:p>
          <a:p>
            <a:pPr algn="l"/>
            <a:r>
              <a:rPr lang="ru-RU" sz="4000" dirty="0">
                <a:solidFill>
                  <a:srgbClr val="253957"/>
                </a:solidFill>
                <a:latin typeface="+mn-lt"/>
              </a:rPr>
              <a:t>Выделим семейства </a:t>
            </a:r>
            <a:r>
              <a:rPr lang="en-US" sz="4000" dirty="0">
                <a:solidFill>
                  <a:srgbClr val="253957"/>
                </a:solidFill>
                <a:latin typeface="+mn-lt"/>
              </a:rPr>
              <a:t>MinAmplif2, MinParts2</a:t>
            </a:r>
            <a:r>
              <a:rPr lang="ru-RU" sz="4000" dirty="0">
                <a:solidFill>
                  <a:srgbClr val="253957"/>
                </a:solidFill>
                <a:latin typeface="+mn-lt"/>
              </a:rPr>
              <a:t> и </a:t>
            </a:r>
            <a:r>
              <a:rPr lang="en-US" sz="4000" dirty="0">
                <a:solidFill>
                  <a:srgbClr val="253957"/>
                </a:solidFill>
                <a:latin typeface="+mn-lt"/>
              </a:rPr>
              <a:t>MinMerges2</a:t>
            </a:r>
            <a:r>
              <a:rPr lang="ru-RU" sz="4000" dirty="0">
                <a:solidFill>
                  <a:srgbClr val="253957"/>
                </a:solidFill>
                <a:latin typeface="+mn-lt"/>
              </a:rPr>
              <a:t>, </a:t>
            </a:r>
            <a:r>
              <a:rPr lang="ru-RU" sz="4000" dirty="0" err="1">
                <a:solidFill>
                  <a:srgbClr val="253957"/>
                </a:solidFill>
                <a:latin typeface="+mn-lt"/>
              </a:rPr>
              <a:t>минимизирующие</a:t>
            </a:r>
            <a:r>
              <a:rPr lang="ru-RU" sz="4000" dirty="0">
                <a:solidFill>
                  <a:srgbClr val="253957"/>
                </a:solidFill>
                <a:latin typeface="+mn-lt"/>
              </a:rPr>
              <a:t> отдельные метрики.</a:t>
            </a:r>
          </a:p>
          <a:p>
            <a:pPr algn="l"/>
            <a:endParaRPr lang="ru-RU" sz="4000" dirty="0">
              <a:solidFill>
                <a:srgbClr val="253957"/>
              </a:solidFill>
              <a:latin typeface="+mn-lt"/>
            </a:endParaRPr>
          </a:p>
          <a:p>
            <a:pPr algn="l"/>
            <a:endParaRPr lang="ru-RU" sz="4000" dirty="0">
              <a:solidFill>
                <a:srgbClr val="253957"/>
              </a:solidFill>
              <a:latin typeface="+mn-lt"/>
            </a:endParaRPr>
          </a:p>
          <a:p>
            <a:pPr algn="l"/>
            <a:endParaRPr lang="ru-RU" sz="4000" dirty="0">
              <a:solidFill>
                <a:srgbClr val="253957"/>
              </a:solidFill>
              <a:latin typeface="+mn-lt"/>
            </a:endParaRPr>
          </a:p>
          <a:p>
            <a:pPr algn="l"/>
            <a:endParaRPr lang="ru-RU" sz="4000" dirty="0">
              <a:solidFill>
                <a:srgbClr val="253957"/>
              </a:solidFill>
              <a:latin typeface="+mn-lt"/>
            </a:endParaRPr>
          </a:p>
          <a:p>
            <a:pPr algn="l"/>
            <a:endParaRPr lang="ru-RU" sz="4000" dirty="0">
              <a:solidFill>
                <a:srgbClr val="253957"/>
              </a:solidFill>
              <a:latin typeface="+mn-lt"/>
            </a:endParaRPr>
          </a:p>
        </p:txBody>
      </p:sp>
      <p:sp>
        <p:nvSpPr>
          <p:cNvPr id="13"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C2983191-ACCA-F64E-9F20-93C7E83447DC}"/>
              </a:ext>
            </a:extLst>
          </p:cNvPr>
          <p:cNvSpPr txBox="1"/>
          <p:nvPr/>
        </p:nvSpPr>
        <p:spPr>
          <a:xfrm>
            <a:off x="5257232" y="12091068"/>
            <a:ext cx="14346190" cy="97902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r>
              <a:rPr lang="ru-RU" sz="4000" dirty="0">
                <a:solidFill>
                  <a:srgbClr val="253957"/>
                </a:solidFill>
                <a:latin typeface="+mn-lt"/>
              </a:rPr>
              <a:t>Таблица 3. Сравнение различных комбинаций параметров алгоритма.</a:t>
            </a:r>
          </a:p>
        </p:txBody>
      </p:sp>
      <p:pic>
        <p:nvPicPr>
          <p:cNvPr id="3" name="Рисунок 2">
            <a:extLst>
              <a:ext uri="{FF2B5EF4-FFF2-40B4-BE49-F238E27FC236}">
                <a16:creationId xmlns:a16="http://schemas.microsoft.com/office/drawing/2014/main" id="{F0A298EA-5FD3-4A43-8808-079ED273E1D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271120" y="7299872"/>
            <a:ext cx="16722116" cy="4971924"/>
          </a:xfrm>
          <a:prstGeom prst="rect">
            <a:avLst/>
          </a:prstGeom>
        </p:spPr>
      </p:pic>
    </p:spTree>
    <p:extLst>
      <p:ext uri="{BB962C8B-B14F-4D97-AF65-F5344CB8AC3E}">
        <p14:creationId xmlns:p14="http://schemas.microsoft.com/office/powerpoint/2010/main" val="21295282"/>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Очень крутой заголовок…"/>
          <p:cNvSpPr txBox="1"/>
          <p:nvPr/>
        </p:nvSpPr>
        <p:spPr>
          <a:xfrm>
            <a:off x="1115664" y="2972786"/>
            <a:ext cx="21506374" cy="23132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Основные результаты работы</a:t>
            </a:r>
            <a:endParaRPr dirty="0"/>
          </a:p>
        </p:txBody>
      </p:sp>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2"/>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EF1C7682-7E70-F346-9991-825E9977328D}"/>
              </a:ext>
            </a:extLst>
          </p:cNvPr>
          <p:cNvSpPr>
            <a:spLocks noGrp="1"/>
          </p:cNvSpPr>
          <p:nvPr>
            <p:ph type="sldNum" sz="quarter" idx="2"/>
          </p:nvPr>
        </p:nvSpPr>
        <p:spPr/>
        <p:txBody>
          <a:bodyPr/>
          <a:lstStyle/>
          <a:p>
            <a:fld id="{86CB4B4D-7CA3-9044-876B-883B54F8677D}" type="slidenum">
              <a:rPr lang="ru-RU" smtClean="0"/>
              <a:t>21</a:t>
            </a:fld>
            <a:endParaRPr lang="ru-RU"/>
          </a:p>
        </p:txBody>
      </p:sp>
      <p:sp>
        <p:nvSpPr>
          <p:cNvPr id="9"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69FAAE23-DA0D-DC47-B61B-6E1A58AB0A5A}"/>
              </a:ext>
            </a:extLst>
          </p:cNvPr>
          <p:cNvSpPr txBox="1"/>
          <p:nvPr/>
        </p:nvSpPr>
        <p:spPr>
          <a:xfrm>
            <a:off x="1115664" y="4625752"/>
            <a:ext cx="21818416" cy="54726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endParaRPr lang="ru-RU" sz="4000" dirty="0">
              <a:solidFill>
                <a:srgbClr val="253957"/>
              </a:solidFill>
              <a:latin typeface="+mn-lt"/>
            </a:endParaRPr>
          </a:p>
        </p:txBody>
      </p:sp>
      <p:sp>
        <p:nvSpPr>
          <p:cNvPr id="10"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CF51C219-83E6-154C-98CA-9916A1C977D5}"/>
              </a:ext>
            </a:extLst>
          </p:cNvPr>
          <p:cNvSpPr txBox="1"/>
          <p:nvPr/>
        </p:nvSpPr>
        <p:spPr>
          <a:xfrm>
            <a:off x="1115664" y="4697953"/>
            <a:ext cx="21818416" cy="33121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marL="742950" indent="-742950" algn="l">
              <a:buFont typeface="+mj-lt"/>
              <a:buAutoNum type="arabicPeriod"/>
            </a:pPr>
            <a:r>
              <a:rPr lang="ru-RU" sz="4000" dirty="0">
                <a:solidFill>
                  <a:srgbClr val="253957"/>
                </a:solidFill>
                <a:latin typeface="+mn-lt"/>
              </a:rPr>
              <a:t>Выделены метрики качества алгоритма, объективно оценивающие его производительность.</a:t>
            </a:r>
          </a:p>
          <a:p>
            <a:pPr marL="742950" indent="-742950" algn="l">
              <a:buFont typeface="+mj-lt"/>
              <a:buAutoNum type="arabicPeriod"/>
            </a:pPr>
            <a:r>
              <a:rPr lang="ru-RU" sz="4000" dirty="0">
                <a:solidFill>
                  <a:srgbClr val="253957"/>
                </a:solidFill>
                <a:latin typeface="+mn-lt"/>
              </a:rPr>
              <a:t>Разработана программа-симулятор для оценки метрик производительности алгоритма.</a:t>
            </a:r>
          </a:p>
          <a:p>
            <a:pPr marL="742950" indent="-742950" algn="l">
              <a:buFont typeface="+mj-lt"/>
              <a:buAutoNum type="arabicPeriod"/>
            </a:pPr>
            <a:r>
              <a:rPr lang="ru-RU" sz="4000" dirty="0">
                <a:solidFill>
                  <a:srgbClr val="253957"/>
                </a:solidFill>
                <a:latin typeface="+mn-lt"/>
              </a:rPr>
              <a:t>Описаны модификации алгоритма, демонстрирующие лучшую </a:t>
            </a:r>
            <a:r>
              <a:rPr lang="ru-RU" sz="4000" dirty="0" err="1">
                <a:solidFill>
                  <a:srgbClr val="253957"/>
                </a:solidFill>
                <a:latin typeface="+mn-lt"/>
              </a:rPr>
              <a:t>ресурсо</a:t>
            </a:r>
            <a:r>
              <a:rPr lang="ru-RU" sz="4000" dirty="0">
                <a:solidFill>
                  <a:srgbClr val="253957"/>
                </a:solidFill>
                <a:latin typeface="+mn-lt"/>
              </a:rPr>
              <a:t>-эффективность по сравнению с существующим.</a:t>
            </a:r>
            <a:endParaRPr lang="en-US" sz="4000" dirty="0">
              <a:solidFill>
                <a:srgbClr val="253957"/>
              </a:solidFill>
              <a:latin typeface="+mn-lt"/>
            </a:endParaRPr>
          </a:p>
          <a:p>
            <a:pPr marL="742950" indent="-742950" algn="l">
              <a:buFont typeface="+mj-lt"/>
              <a:buAutoNum type="arabicPeriod"/>
            </a:pPr>
            <a:r>
              <a:rPr lang="ru-RU" sz="4000" dirty="0">
                <a:solidFill>
                  <a:srgbClr val="253957"/>
                </a:solidFill>
                <a:latin typeface="+mn-lt"/>
              </a:rPr>
              <a:t>Проведён компьютерный эксперимент по сравнению производительности модифицированного алгоритма с его исходной версией.</a:t>
            </a:r>
          </a:p>
        </p:txBody>
      </p:sp>
    </p:spTree>
    <p:extLst>
      <p:ext uri="{BB962C8B-B14F-4D97-AF65-F5344CB8AC3E}">
        <p14:creationId xmlns:p14="http://schemas.microsoft.com/office/powerpoint/2010/main" val="134867426"/>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Очень крутой заголовок…"/>
          <p:cNvSpPr txBox="1"/>
          <p:nvPr/>
        </p:nvSpPr>
        <p:spPr>
          <a:xfrm>
            <a:off x="1115664" y="2972786"/>
            <a:ext cx="21506374" cy="23132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Практическая значимость</a:t>
            </a:r>
            <a:endParaRPr dirty="0"/>
          </a:p>
        </p:txBody>
      </p:sp>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2"/>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EF1C7682-7E70-F346-9991-825E9977328D}"/>
              </a:ext>
            </a:extLst>
          </p:cNvPr>
          <p:cNvSpPr>
            <a:spLocks noGrp="1"/>
          </p:cNvSpPr>
          <p:nvPr>
            <p:ph type="sldNum" sz="quarter" idx="2"/>
          </p:nvPr>
        </p:nvSpPr>
        <p:spPr/>
        <p:txBody>
          <a:bodyPr/>
          <a:lstStyle/>
          <a:p>
            <a:fld id="{86CB4B4D-7CA3-9044-876B-883B54F8677D}" type="slidenum">
              <a:rPr lang="ru-RU" smtClean="0"/>
              <a:t>22</a:t>
            </a:fld>
            <a:endParaRPr lang="ru-RU"/>
          </a:p>
        </p:txBody>
      </p:sp>
      <p:sp>
        <p:nvSpPr>
          <p:cNvPr id="9"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69FAAE23-DA0D-DC47-B61B-6E1A58AB0A5A}"/>
              </a:ext>
            </a:extLst>
          </p:cNvPr>
          <p:cNvSpPr txBox="1"/>
          <p:nvPr/>
        </p:nvSpPr>
        <p:spPr>
          <a:xfrm>
            <a:off x="1115664" y="4625752"/>
            <a:ext cx="21818416" cy="54726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endParaRPr lang="ru-RU" sz="4000" dirty="0">
              <a:solidFill>
                <a:srgbClr val="253957"/>
              </a:solidFill>
              <a:latin typeface="+mn-lt"/>
            </a:endParaRPr>
          </a:p>
        </p:txBody>
      </p:sp>
      <p:sp>
        <p:nvSpPr>
          <p:cNvPr id="10"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CF51C219-83E6-154C-98CA-9916A1C977D5}"/>
              </a:ext>
            </a:extLst>
          </p:cNvPr>
          <p:cNvSpPr txBox="1"/>
          <p:nvPr/>
        </p:nvSpPr>
        <p:spPr>
          <a:xfrm>
            <a:off x="1115664" y="4697953"/>
            <a:ext cx="21818416" cy="33121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marL="742950" indent="-742950" algn="l">
              <a:buFont typeface="+mj-lt"/>
              <a:buAutoNum type="arabicPeriod"/>
            </a:pPr>
            <a:r>
              <a:rPr lang="ru-RU" sz="4000" dirty="0">
                <a:solidFill>
                  <a:srgbClr val="253957"/>
                </a:solidFill>
                <a:latin typeface="+mn-lt"/>
              </a:rPr>
              <a:t>Разработана программа-симулятор, значительно упрощающая процедуру целевых метрик качества алгоритма. Она может использоваться для дальнейшей модификации рассматриваемого алгоритма.</a:t>
            </a:r>
          </a:p>
          <a:p>
            <a:pPr marL="742950" indent="-742950" algn="l">
              <a:buFont typeface="+mj-lt"/>
              <a:buAutoNum type="arabicPeriod"/>
            </a:pPr>
            <a:r>
              <a:rPr lang="ru-RU" sz="4000" dirty="0">
                <a:solidFill>
                  <a:srgbClr val="253957"/>
                </a:solidFill>
                <a:latin typeface="+mn-lt"/>
              </a:rPr>
              <a:t>Получены комбинации параметров, улучшающие целевые метрики на</a:t>
            </a:r>
            <a:r>
              <a:rPr lang="en-US" sz="4000" dirty="0">
                <a:solidFill>
                  <a:srgbClr val="253957"/>
                </a:solidFill>
                <a:latin typeface="+mn-lt"/>
              </a:rPr>
              <a:t> 10-13%.</a:t>
            </a:r>
          </a:p>
          <a:p>
            <a:pPr algn="l"/>
            <a:endParaRPr lang="ru-RU" sz="4000" dirty="0">
              <a:solidFill>
                <a:srgbClr val="253957"/>
              </a:solidFill>
              <a:latin typeface="+mn-lt"/>
            </a:endParaRPr>
          </a:p>
        </p:txBody>
      </p:sp>
    </p:spTree>
    <p:extLst>
      <p:ext uri="{BB962C8B-B14F-4D97-AF65-F5344CB8AC3E}">
        <p14:creationId xmlns:p14="http://schemas.microsoft.com/office/powerpoint/2010/main" val="3746308667"/>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Очень крутой заголовок…"/>
          <p:cNvSpPr txBox="1"/>
          <p:nvPr/>
        </p:nvSpPr>
        <p:spPr>
          <a:xfrm>
            <a:off x="1115664" y="2972786"/>
            <a:ext cx="21506374" cy="23132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Направления дальнейшей работы</a:t>
            </a:r>
            <a:endParaRPr dirty="0"/>
          </a:p>
        </p:txBody>
      </p:sp>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2"/>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EF1C7682-7E70-F346-9991-825E9977328D}"/>
              </a:ext>
            </a:extLst>
          </p:cNvPr>
          <p:cNvSpPr>
            <a:spLocks noGrp="1"/>
          </p:cNvSpPr>
          <p:nvPr>
            <p:ph type="sldNum" sz="quarter" idx="2"/>
          </p:nvPr>
        </p:nvSpPr>
        <p:spPr/>
        <p:txBody>
          <a:bodyPr/>
          <a:lstStyle/>
          <a:p>
            <a:fld id="{86CB4B4D-7CA3-9044-876B-883B54F8677D}" type="slidenum">
              <a:rPr lang="ru-RU" smtClean="0"/>
              <a:t>23</a:t>
            </a:fld>
            <a:endParaRPr lang="ru-RU"/>
          </a:p>
        </p:txBody>
      </p:sp>
      <p:sp>
        <p:nvSpPr>
          <p:cNvPr id="9"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69FAAE23-DA0D-DC47-B61B-6E1A58AB0A5A}"/>
              </a:ext>
            </a:extLst>
          </p:cNvPr>
          <p:cNvSpPr txBox="1"/>
          <p:nvPr/>
        </p:nvSpPr>
        <p:spPr>
          <a:xfrm>
            <a:off x="1115664" y="4625752"/>
            <a:ext cx="21818416" cy="54726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endParaRPr lang="ru-RU" sz="4000" dirty="0">
              <a:solidFill>
                <a:srgbClr val="253957"/>
              </a:solidFill>
              <a:latin typeface="+mn-lt"/>
            </a:endParaRPr>
          </a:p>
        </p:txBody>
      </p:sp>
      <p:sp>
        <p:nvSpPr>
          <p:cNvPr id="10"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CF51C219-83E6-154C-98CA-9916A1C977D5}"/>
              </a:ext>
            </a:extLst>
          </p:cNvPr>
          <p:cNvSpPr txBox="1"/>
          <p:nvPr/>
        </p:nvSpPr>
        <p:spPr>
          <a:xfrm>
            <a:off x="1115664" y="4697953"/>
            <a:ext cx="21818416" cy="33121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marL="742950" indent="-742950" algn="l">
              <a:buFont typeface="+mj-lt"/>
              <a:buAutoNum type="arabicPeriod"/>
            </a:pPr>
            <a:r>
              <a:rPr lang="ru-RU" sz="4000" dirty="0">
                <a:solidFill>
                  <a:srgbClr val="253957"/>
                </a:solidFill>
                <a:latin typeface="+mn-lt"/>
              </a:rPr>
              <a:t>Анализ параметров на основе логов других сервисов (в данной работе рассматривается </a:t>
            </a:r>
            <a:r>
              <a:rPr lang="en-US" sz="4000" dirty="0" err="1">
                <a:solidFill>
                  <a:srgbClr val="253957"/>
                </a:solidFill>
                <a:latin typeface="+mn-lt"/>
              </a:rPr>
              <a:t>part_log</a:t>
            </a:r>
            <a:r>
              <a:rPr lang="en-US" sz="4000" dirty="0">
                <a:solidFill>
                  <a:srgbClr val="253957"/>
                </a:solidFill>
                <a:latin typeface="+mn-lt"/>
              </a:rPr>
              <a:t> </a:t>
            </a:r>
            <a:r>
              <a:rPr lang="ru-RU" sz="4000" dirty="0" err="1">
                <a:solidFill>
                  <a:srgbClr val="253957"/>
                </a:solidFill>
                <a:latin typeface="+mn-lt"/>
              </a:rPr>
              <a:t>Яндекс.Метрики</a:t>
            </a:r>
            <a:r>
              <a:rPr lang="ru-RU" sz="4000" dirty="0">
                <a:solidFill>
                  <a:srgbClr val="253957"/>
                </a:solidFill>
                <a:latin typeface="+mn-lt"/>
              </a:rPr>
              <a:t>).</a:t>
            </a:r>
          </a:p>
          <a:p>
            <a:pPr marL="742950" indent="-742950" algn="l">
              <a:buFont typeface="+mj-lt"/>
              <a:buAutoNum type="arabicPeriod"/>
            </a:pPr>
            <a:r>
              <a:rPr lang="ru-RU" sz="4000" dirty="0">
                <a:solidFill>
                  <a:srgbClr val="253957"/>
                </a:solidFill>
                <a:latin typeface="+mn-lt"/>
              </a:rPr>
              <a:t>Разработка эвристических методов оптимизации параметров алгоритма, уменьшающих необходимое количество вычислений.</a:t>
            </a:r>
          </a:p>
          <a:p>
            <a:pPr marL="742950" indent="-742950" algn="l">
              <a:buFont typeface="+mj-lt"/>
              <a:buAutoNum type="arabicPeriod"/>
            </a:pPr>
            <a:r>
              <a:rPr lang="ru-RU" sz="4000" dirty="0">
                <a:solidFill>
                  <a:srgbClr val="253957"/>
                </a:solidFill>
                <a:latin typeface="+mn-lt"/>
              </a:rPr>
              <a:t>Добавление в </a:t>
            </a:r>
            <a:r>
              <a:rPr lang="en-US" sz="4000" dirty="0" err="1">
                <a:solidFill>
                  <a:srgbClr val="253957"/>
                </a:solidFill>
                <a:latin typeface="+mn-lt"/>
              </a:rPr>
              <a:t>ClickHouse</a:t>
            </a:r>
            <a:r>
              <a:rPr lang="en-US" sz="4000" dirty="0">
                <a:solidFill>
                  <a:srgbClr val="253957"/>
                </a:solidFill>
                <a:latin typeface="+mn-lt"/>
              </a:rPr>
              <a:t> </a:t>
            </a:r>
            <a:r>
              <a:rPr lang="ru-RU" sz="4000" dirty="0">
                <a:solidFill>
                  <a:srgbClr val="253957"/>
                </a:solidFill>
                <a:latin typeface="+mn-lt"/>
              </a:rPr>
              <a:t>инструмента </a:t>
            </a:r>
            <a:r>
              <a:rPr lang="ru-RU" sz="4000">
                <a:solidFill>
                  <a:srgbClr val="253957"/>
                </a:solidFill>
                <a:latin typeface="+mn-lt"/>
              </a:rPr>
              <a:t>автоматической настройки параметров </a:t>
            </a:r>
            <a:r>
              <a:rPr lang="ru-RU" sz="4000" dirty="0">
                <a:solidFill>
                  <a:srgbClr val="253957"/>
                </a:solidFill>
                <a:latin typeface="+mn-lt"/>
              </a:rPr>
              <a:t>в зависимости от профиля нагрузки сервера.</a:t>
            </a:r>
          </a:p>
          <a:p>
            <a:pPr marL="742950" indent="-742950" algn="l">
              <a:buFont typeface="+mj-lt"/>
              <a:buAutoNum type="arabicPeriod"/>
            </a:pPr>
            <a:endParaRPr lang="ru-RU" sz="4000" dirty="0">
              <a:solidFill>
                <a:srgbClr val="253957"/>
              </a:solidFill>
              <a:latin typeface="+mn-lt"/>
            </a:endParaRPr>
          </a:p>
          <a:p>
            <a:pPr marL="742950" indent="-742950" algn="l">
              <a:buFont typeface="+mj-lt"/>
              <a:buAutoNum type="arabicPeriod"/>
            </a:pPr>
            <a:endParaRPr lang="ru-RU" sz="4000" dirty="0">
              <a:solidFill>
                <a:srgbClr val="253957"/>
              </a:solidFill>
              <a:latin typeface="+mn-lt"/>
            </a:endParaRPr>
          </a:p>
        </p:txBody>
      </p:sp>
    </p:spTree>
    <p:extLst>
      <p:ext uri="{BB962C8B-B14F-4D97-AF65-F5344CB8AC3E}">
        <p14:creationId xmlns:p14="http://schemas.microsoft.com/office/powerpoint/2010/main" val="111646830"/>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107280" y="4625752"/>
            <a:ext cx="21506374" cy="54726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marL="742950" indent="-742950" algn="l">
              <a:buFont typeface="+mj-lt"/>
              <a:buAutoNum type="arabicPeriod"/>
            </a:pPr>
            <a:r>
              <a:rPr lang="en-US" sz="4000" dirty="0">
                <a:solidFill>
                  <a:srgbClr val="253957"/>
                </a:solidFill>
                <a:latin typeface="+mn-lt"/>
              </a:rPr>
              <a:t>Fast Compaction Algorithms for NoSQL Databases [</a:t>
            </a:r>
            <a:r>
              <a:rPr lang="ru-RU" sz="4000" dirty="0">
                <a:solidFill>
                  <a:srgbClr val="253957"/>
                </a:solidFill>
                <a:latin typeface="+mn-lt"/>
              </a:rPr>
              <a:t>Электронный ресурс] /. — Электрон. текстовые дан. — Режим доступа: </a:t>
            </a:r>
            <a:r>
              <a:rPr lang="en-US" sz="4000" dirty="0">
                <a:solidFill>
                  <a:srgbClr val="253957"/>
                </a:solidFill>
                <a:latin typeface="+mn-lt"/>
              </a:rPr>
              <a:t>: http://sgupta49.web.engr.illinois.edu/papers/compaction.pdf, </a:t>
            </a:r>
            <a:r>
              <a:rPr lang="ru-RU" sz="4000" dirty="0">
                <a:solidFill>
                  <a:srgbClr val="253957"/>
                </a:solidFill>
                <a:latin typeface="+mn-lt"/>
              </a:rPr>
              <a:t>свободный</a:t>
            </a:r>
            <a:r>
              <a:rPr lang="en-US" sz="4000" dirty="0">
                <a:solidFill>
                  <a:srgbClr val="253957"/>
                </a:solidFill>
                <a:latin typeface="+mn-lt"/>
              </a:rPr>
              <a:t>. </a:t>
            </a:r>
            <a:endParaRPr lang="ru-RU" sz="4000" dirty="0">
              <a:solidFill>
                <a:srgbClr val="253957"/>
              </a:solidFill>
              <a:latin typeface="+mn-lt"/>
            </a:endParaRPr>
          </a:p>
          <a:p>
            <a:pPr marL="742950" indent="-742950" algn="l">
              <a:buFont typeface="+mj-lt"/>
              <a:buAutoNum type="arabicPeriod"/>
            </a:pPr>
            <a:r>
              <a:rPr lang="en-US" sz="4000" dirty="0" err="1">
                <a:solidFill>
                  <a:srgbClr val="253957"/>
                </a:solidFill>
                <a:latin typeface="+mn-lt"/>
              </a:rPr>
              <a:t>ClickHouse</a:t>
            </a:r>
            <a:r>
              <a:rPr lang="en-US" sz="4000" dirty="0">
                <a:solidFill>
                  <a:srgbClr val="253957"/>
                </a:solidFill>
                <a:latin typeface="+mn-lt"/>
              </a:rPr>
              <a:t> — open source distributed column-oriented DBMS [</a:t>
            </a:r>
            <a:r>
              <a:rPr lang="ru-RU" sz="4000" dirty="0">
                <a:solidFill>
                  <a:srgbClr val="253957"/>
                </a:solidFill>
                <a:latin typeface="+mn-lt"/>
              </a:rPr>
              <a:t>Электронный ресурс] /. — Электрон. текстовые дан. — Режим доступа: </a:t>
            </a:r>
            <a:r>
              <a:rPr lang="en-US" sz="4000" dirty="0">
                <a:solidFill>
                  <a:srgbClr val="253957"/>
                </a:solidFill>
                <a:latin typeface="+mn-lt"/>
              </a:rPr>
              <a:t>https://</a:t>
            </a:r>
            <a:r>
              <a:rPr lang="en-US" sz="4000" dirty="0" err="1">
                <a:solidFill>
                  <a:srgbClr val="253957"/>
                </a:solidFill>
                <a:latin typeface="+mn-lt"/>
              </a:rPr>
              <a:t>clickhouse.yandex</a:t>
            </a:r>
            <a:r>
              <a:rPr lang="en-US" sz="4000" dirty="0">
                <a:solidFill>
                  <a:srgbClr val="253957"/>
                </a:solidFill>
                <a:latin typeface="+mn-lt"/>
              </a:rPr>
              <a:t>, </a:t>
            </a:r>
            <a:r>
              <a:rPr lang="ru-RU" sz="4000" dirty="0">
                <a:solidFill>
                  <a:srgbClr val="253957"/>
                </a:solidFill>
                <a:latin typeface="+mn-lt"/>
              </a:rPr>
              <a:t>свободный</a:t>
            </a:r>
            <a:endParaRPr lang="en-US" sz="4000" dirty="0">
              <a:solidFill>
                <a:srgbClr val="253957"/>
              </a:solidFill>
              <a:latin typeface="+mn-lt"/>
            </a:endParaRPr>
          </a:p>
          <a:p>
            <a:pPr marL="742950" indent="-742950" algn="l">
              <a:buFont typeface="+mj-lt"/>
              <a:buAutoNum type="arabicPeriod"/>
            </a:pPr>
            <a:r>
              <a:rPr lang="ru-RU" sz="4000" dirty="0" err="1">
                <a:solidFill>
                  <a:srgbClr val="253957"/>
                </a:solidFill>
                <a:latin typeface="+mn-lt"/>
              </a:rPr>
              <a:t>ClickHouse</a:t>
            </a:r>
            <a:r>
              <a:rPr lang="ru-RU" sz="4000" dirty="0">
                <a:solidFill>
                  <a:srgbClr val="253957"/>
                </a:solidFill>
                <a:latin typeface="+mn-lt"/>
              </a:rPr>
              <a:t> </a:t>
            </a:r>
            <a:r>
              <a:rPr lang="ru-RU" sz="4000" dirty="0" err="1">
                <a:solidFill>
                  <a:srgbClr val="253957"/>
                </a:solidFill>
                <a:latin typeface="+mn-lt"/>
              </a:rPr>
              <a:t>Meetup</a:t>
            </a:r>
            <a:r>
              <a:rPr lang="ru-RU" sz="4000" dirty="0">
                <a:solidFill>
                  <a:srgbClr val="253957"/>
                </a:solidFill>
                <a:latin typeface="+mn-lt"/>
              </a:rPr>
              <a:t> </a:t>
            </a:r>
            <a:r>
              <a:rPr lang="ru-RU" sz="4000" dirty="0" err="1">
                <a:solidFill>
                  <a:srgbClr val="253957"/>
                </a:solidFill>
                <a:latin typeface="+mn-lt"/>
              </a:rPr>
              <a:t>in</a:t>
            </a:r>
            <a:r>
              <a:rPr lang="ru-RU" sz="4000" dirty="0">
                <a:solidFill>
                  <a:srgbClr val="253957"/>
                </a:solidFill>
                <a:latin typeface="+mn-lt"/>
              </a:rPr>
              <a:t> </a:t>
            </a:r>
            <a:r>
              <a:rPr lang="ru-RU" sz="4000" dirty="0" err="1">
                <a:solidFill>
                  <a:srgbClr val="253957"/>
                </a:solidFill>
                <a:latin typeface="+mn-lt"/>
              </a:rPr>
              <a:t>Berlin</a:t>
            </a:r>
            <a:r>
              <a:rPr lang="ru-RU" sz="4000" dirty="0">
                <a:solidFill>
                  <a:srgbClr val="253957"/>
                </a:solidFill>
                <a:latin typeface="+mn-lt"/>
              </a:rPr>
              <a:t> [Электронный ресурс] /. — Электрон. текстовые дан. — Режим доступа: </a:t>
            </a:r>
            <a:r>
              <a:rPr lang="ru-RU" sz="4000" dirty="0" err="1">
                <a:solidFill>
                  <a:srgbClr val="253957"/>
                </a:solidFill>
                <a:latin typeface="+mn-lt"/>
              </a:rPr>
              <a:t>https</a:t>
            </a:r>
            <a:r>
              <a:rPr lang="ru-RU" sz="4000" dirty="0">
                <a:solidFill>
                  <a:srgbClr val="253957"/>
                </a:solidFill>
                <a:latin typeface="+mn-lt"/>
              </a:rPr>
              <a:t>://</a:t>
            </a:r>
            <a:r>
              <a:rPr lang="ru-RU" sz="4000" dirty="0" err="1">
                <a:solidFill>
                  <a:srgbClr val="253957"/>
                </a:solidFill>
                <a:latin typeface="+mn-lt"/>
              </a:rPr>
              <a:t>yandex.github.io</a:t>
            </a:r>
            <a:r>
              <a:rPr lang="ru-RU" sz="4000" dirty="0">
                <a:solidFill>
                  <a:srgbClr val="253957"/>
                </a:solidFill>
                <a:latin typeface="+mn-lt"/>
              </a:rPr>
              <a:t>/</a:t>
            </a:r>
            <a:r>
              <a:rPr lang="ru-RU" sz="4000" dirty="0" err="1">
                <a:solidFill>
                  <a:srgbClr val="253957"/>
                </a:solidFill>
                <a:latin typeface="+mn-lt"/>
              </a:rPr>
              <a:t>clickhouse-presentations</a:t>
            </a:r>
            <a:r>
              <a:rPr lang="ru-RU" sz="4000" dirty="0">
                <a:solidFill>
                  <a:srgbClr val="253957"/>
                </a:solidFill>
                <a:latin typeface="+mn-lt"/>
              </a:rPr>
              <a:t>/meetup9/#</a:t>
            </a:r>
            <a:r>
              <a:rPr lang="ru-RU" sz="4000" dirty="0" err="1">
                <a:solidFill>
                  <a:srgbClr val="253957"/>
                </a:solidFill>
                <a:latin typeface="+mn-lt"/>
              </a:rPr>
              <a:t>cover</a:t>
            </a:r>
            <a:r>
              <a:rPr lang="ru-RU" sz="4000" dirty="0">
                <a:solidFill>
                  <a:srgbClr val="253957"/>
                </a:solidFill>
                <a:latin typeface="+mn-lt"/>
              </a:rPr>
              <a:t>, свободный</a:t>
            </a:r>
            <a:endParaRPr lang="en-US" sz="4000" dirty="0">
              <a:solidFill>
                <a:srgbClr val="253957"/>
              </a:solidFill>
              <a:latin typeface="+mn-lt"/>
            </a:endParaRPr>
          </a:p>
          <a:p>
            <a:pPr marL="742950" indent="-742950" algn="l">
              <a:buFont typeface="+mj-lt"/>
              <a:buAutoNum type="arabicPeriod"/>
            </a:pPr>
            <a:r>
              <a:rPr lang="ru-RU" sz="4000" dirty="0" err="1">
                <a:solidFill>
                  <a:srgbClr val="253957"/>
                </a:solidFill>
                <a:latin typeface="+mn-lt"/>
              </a:rPr>
              <a:t>Column-oriented</a:t>
            </a:r>
            <a:r>
              <a:rPr lang="ru-RU" sz="4000" dirty="0">
                <a:solidFill>
                  <a:srgbClr val="253957"/>
                </a:solidFill>
                <a:latin typeface="+mn-lt"/>
              </a:rPr>
              <a:t> DBMS [Электронный ресурс] /. — Электрон. текстовые дан. — Режим доступа: </a:t>
            </a:r>
            <a:r>
              <a:rPr lang="ru-RU" sz="4000" dirty="0" err="1">
                <a:solidFill>
                  <a:srgbClr val="253957"/>
                </a:solidFill>
                <a:latin typeface="+mn-lt"/>
              </a:rPr>
              <a:t>https</a:t>
            </a:r>
            <a:r>
              <a:rPr lang="ru-RU" sz="4000" dirty="0">
                <a:solidFill>
                  <a:srgbClr val="253957"/>
                </a:solidFill>
                <a:latin typeface="+mn-lt"/>
              </a:rPr>
              <a:t>://</a:t>
            </a:r>
            <a:r>
              <a:rPr lang="ru-RU" sz="4000" dirty="0" err="1">
                <a:solidFill>
                  <a:srgbClr val="253957"/>
                </a:solidFill>
                <a:latin typeface="+mn-lt"/>
              </a:rPr>
              <a:t>en.wikipedia.org</a:t>
            </a:r>
            <a:r>
              <a:rPr lang="ru-RU" sz="4000" dirty="0">
                <a:solidFill>
                  <a:srgbClr val="253957"/>
                </a:solidFill>
                <a:latin typeface="+mn-lt"/>
              </a:rPr>
              <a:t>/</a:t>
            </a:r>
            <a:r>
              <a:rPr lang="ru-RU" sz="4000" dirty="0" err="1">
                <a:solidFill>
                  <a:srgbClr val="253957"/>
                </a:solidFill>
                <a:latin typeface="+mn-lt"/>
              </a:rPr>
              <a:t>wiki</a:t>
            </a:r>
            <a:r>
              <a:rPr lang="ru-RU" sz="4000" dirty="0">
                <a:solidFill>
                  <a:srgbClr val="253957"/>
                </a:solidFill>
                <a:latin typeface="+mn-lt"/>
              </a:rPr>
              <a:t>/</a:t>
            </a:r>
            <a:r>
              <a:rPr lang="ru-RU" sz="4000" dirty="0" err="1">
                <a:solidFill>
                  <a:srgbClr val="253957"/>
                </a:solidFill>
                <a:latin typeface="+mn-lt"/>
              </a:rPr>
              <a:t>Column-oriented_DBMS</a:t>
            </a:r>
            <a:r>
              <a:rPr lang="ru-RU" sz="4000" dirty="0">
                <a:solidFill>
                  <a:srgbClr val="253957"/>
                </a:solidFill>
                <a:latin typeface="+mn-lt"/>
              </a:rPr>
              <a:t>, свободный</a:t>
            </a:r>
          </a:p>
          <a:p>
            <a:pPr marL="742950" indent="-742950" algn="l">
              <a:buFont typeface="+mj-lt"/>
              <a:buAutoNum type="arabicPeriod"/>
            </a:pPr>
            <a:r>
              <a:rPr lang="en-US" sz="4000" dirty="0">
                <a:solidFill>
                  <a:srgbClr val="253957"/>
                </a:solidFill>
                <a:latin typeface="+mn-lt"/>
              </a:rPr>
              <a:t>Evolution Of Data Structures In </a:t>
            </a:r>
            <a:r>
              <a:rPr lang="en-US" sz="4000" dirty="0" err="1">
                <a:solidFill>
                  <a:srgbClr val="253957"/>
                </a:solidFill>
                <a:latin typeface="+mn-lt"/>
              </a:rPr>
              <a:t>Yandex.Metrica</a:t>
            </a:r>
            <a:r>
              <a:rPr lang="en-US" sz="4000" dirty="0">
                <a:solidFill>
                  <a:srgbClr val="253957"/>
                </a:solidFill>
                <a:latin typeface="+mn-lt"/>
              </a:rPr>
              <a:t> [</a:t>
            </a:r>
            <a:r>
              <a:rPr lang="ru-RU" sz="4000" dirty="0">
                <a:solidFill>
                  <a:srgbClr val="253957"/>
                </a:solidFill>
                <a:latin typeface="+mn-lt"/>
              </a:rPr>
              <a:t>Электронный ресурс] /. — Электрон. текстовые дан. — Режим доступа: </a:t>
            </a:r>
            <a:r>
              <a:rPr lang="en-US" sz="4000" dirty="0">
                <a:solidFill>
                  <a:srgbClr val="253957"/>
                </a:solidFill>
                <a:latin typeface="+mn-lt"/>
              </a:rPr>
              <a:t>http://</a:t>
            </a:r>
            <a:r>
              <a:rPr lang="en-US" sz="4000" dirty="0" err="1">
                <a:solidFill>
                  <a:srgbClr val="253957"/>
                </a:solidFill>
                <a:latin typeface="+mn-lt"/>
              </a:rPr>
              <a:t>highscalability.com</a:t>
            </a:r>
            <a:r>
              <a:rPr lang="en-US" sz="4000" dirty="0">
                <a:solidFill>
                  <a:srgbClr val="253957"/>
                </a:solidFill>
                <a:latin typeface="+mn-lt"/>
              </a:rPr>
              <a:t>/blog/2017/9/18/evolution-of-data-structures-in-</a:t>
            </a:r>
            <a:r>
              <a:rPr lang="en-US" sz="4000" dirty="0" err="1">
                <a:solidFill>
                  <a:srgbClr val="253957"/>
                </a:solidFill>
                <a:latin typeface="+mn-lt"/>
              </a:rPr>
              <a:t>yandexmetrica.html</a:t>
            </a:r>
            <a:r>
              <a:rPr lang="en-US" sz="4000" dirty="0">
                <a:solidFill>
                  <a:srgbClr val="253957"/>
                </a:solidFill>
                <a:latin typeface="+mn-lt"/>
              </a:rPr>
              <a:t>, </a:t>
            </a:r>
            <a:r>
              <a:rPr lang="ru-RU" sz="4000" dirty="0">
                <a:solidFill>
                  <a:srgbClr val="253957"/>
                </a:solidFill>
                <a:latin typeface="+mn-lt"/>
              </a:rPr>
              <a:t>свободный</a:t>
            </a:r>
          </a:p>
          <a:p>
            <a:pPr marL="742950" indent="-742950" algn="l">
              <a:buFont typeface="+mj-lt"/>
              <a:buAutoNum type="arabicPeriod"/>
            </a:pPr>
            <a:endParaRPr lang="ru-RU" sz="4000" dirty="0">
              <a:solidFill>
                <a:srgbClr val="253957"/>
              </a:solidFill>
              <a:latin typeface="+mn-lt"/>
            </a:endParaRPr>
          </a:p>
        </p:txBody>
      </p:sp>
      <p:sp>
        <p:nvSpPr>
          <p:cNvPr id="73" name="Очень крутой заголовок…"/>
          <p:cNvSpPr txBox="1"/>
          <p:nvPr/>
        </p:nvSpPr>
        <p:spPr>
          <a:xfrm>
            <a:off x="1115664" y="2972786"/>
            <a:ext cx="21506374" cy="23132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Список источников</a:t>
            </a:r>
            <a:endParaRPr dirty="0"/>
          </a:p>
        </p:txBody>
      </p:sp>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2"/>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AE7B84B8-5692-E848-AA65-88EA833F7D16}"/>
              </a:ext>
            </a:extLst>
          </p:cNvPr>
          <p:cNvSpPr>
            <a:spLocks noGrp="1"/>
          </p:cNvSpPr>
          <p:nvPr>
            <p:ph type="sldNum" sz="quarter" idx="2"/>
          </p:nvPr>
        </p:nvSpPr>
        <p:spPr/>
        <p:txBody>
          <a:bodyPr/>
          <a:lstStyle/>
          <a:p>
            <a:fld id="{86CB4B4D-7CA3-9044-876B-883B54F8677D}" type="slidenum">
              <a:rPr lang="ru-RU" smtClean="0"/>
              <a:t>24</a:t>
            </a:fld>
            <a:endParaRPr lang="ru-RU"/>
          </a:p>
        </p:txBody>
      </p:sp>
    </p:spTree>
    <p:extLst>
      <p:ext uri="{BB962C8B-B14F-4D97-AF65-F5344CB8AC3E}">
        <p14:creationId xmlns:p14="http://schemas.microsoft.com/office/powerpoint/2010/main" val="698609319"/>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Очень крутой заголовок…"/>
          <p:cNvSpPr txBox="1"/>
          <p:nvPr/>
        </p:nvSpPr>
        <p:spPr>
          <a:xfrm>
            <a:off x="1115664" y="2972787"/>
            <a:ext cx="14028664" cy="11235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СТРОКОВЫЕ И КОЛОНОЧНЫЕ СУБД</a:t>
            </a:r>
            <a:endParaRPr dirty="0"/>
          </a:p>
        </p:txBody>
      </p:sp>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2"/>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9E9D1F5D-1E3D-DA44-A653-6A55A2006D04}"/>
              </a:ext>
            </a:extLst>
          </p:cNvPr>
          <p:cNvSpPr>
            <a:spLocks noGrp="1"/>
          </p:cNvSpPr>
          <p:nvPr>
            <p:ph type="sldNum" sz="quarter" idx="2"/>
          </p:nvPr>
        </p:nvSpPr>
        <p:spPr/>
        <p:txBody>
          <a:bodyPr/>
          <a:lstStyle/>
          <a:p>
            <a:fld id="{86CB4B4D-7CA3-9044-876B-883B54F8677D}" type="slidenum">
              <a:rPr lang="ru-RU" smtClean="0"/>
              <a:t>3</a:t>
            </a:fld>
            <a:endParaRPr lang="ru-RU"/>
          </a:p>
        </p:txBody>
      </p:sp>
      <p:pic>
        <p:nvPicPr>
          <p:cNvPr id="4" name="Рисунок 3">
            <a:extLst>
              <a:ext uri="{FF2B5EF4-FFF2-40B4-BE49-F238E27FC236}">
                <a16:creationId xmlns:a16="http://schemas.microsoft.com/office/drawing/2014/main" id="{A7308AF7-9EC8-434D-8ED1-244911B2A4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2418" y="5442565"/>
            <a:ext cx="11340652" cy="4644267"/>
          </a:xfrm>
          <a:prstGeom prst="rect">
            <a:avLst/>
          </a:prstGeom>
        </p:spPr>
      </p:pic>
      <p:pic>
        <p:nvPicPr>
          <p:cNvPr id="8" name="Рисунок 7">
            <a:extLst>
              <a:ext uri="{FF2B5EF4-FFF2-40B4-BE49-F238E27FC236}">
                <a16:creationId xmlns:a16="http://schemas.microsoft.com/office/drawing/2014/main" id="{D956AF13-6D5A-3C4A-8D5A-305DF38C0E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63809" y="5331810"/>
            <a:ext cx="11611100" cy="4755022"/>
          </a:xfrm>
          <a:prstGeom prst="rect">
            <a:avLst/>
          </a:prstGeom>
        </p:spPr>
      </p:pic>
      <p:sp>
        <p:nvSpPr>
          <p:cNvPr id="9"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F2ED605A-87BD-FE47-8696-39BB89ED8EF8}"/>
              </a:ext>
            </a:extLst>
          </p:cNvPr>
          <p:cNvSpPr txBox="1"/>
          <p:nvPr/>
        </p:nvSpPr>
        <p:spPr>
          <a:xfrm>
            <a:off x="1240001" y="10691233"/>
            <a:ext cx="8640960" cy="7920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spcBef>
                <a:spcPts val="2800"/>
              </a:spcBef>
              <a:defRPr sz="2800">
                <a:solidFill>
                  <a:srgbClr val="253957"/>
                </a:solidFill>
                <a:latin typeface="+mn-lt"/>
                <a:ea typeface="+mn-ea"/>
                <a:cs typeface="+mn-cs"/>
                <a:sym typeface="Arial Narrow"/>
              </a:defRPr>
            </a:pPr>
            <a:r>
              <a:rPr lang="ru-RU" sz="4000" dirty="0">
                <a:solidFill>
                  <a:srgbClr val="253957"/>
                </a:solidFill>
                <a:latin typeface="+mn-lt"/>
                <a:ea typeface="+mn-ea"/>
                <a:cs typeface="+mn-cs"/>
                <a:sym typeface="Arial Narrow"/>
              </a:rPr>
              <a:t>Рисунок 1. Принцип работы строковой СУБД.</a:t>
            </a:r>
          </a:p>
        </p:txBody>
      </p:sp>
      <p:sp>
        <p:nvSpPr>
          <p:cNvPr id="10"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41855223-09BA-8147-845C-4310BEFE03F6}"/>
              </a:ext>
            </a:extLst>
          </p:cNvPr>
          <p:cNvSpPr txBox="1"/>
          <p:nvPr/>
        </p:nvSpPr>
        <p:spPr>
          <a:xfrm>
            <a:off x="12701472" y="10743213"/>
            <a:ext cx="8640960" cy="7920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spcBef>
                <a:spcPts val="2800"/>
              </a:spcBef>
              <a:defRPr sz="2800">
                <a:solidFill>
                  <a:srgbClr val="253957"/>
                </a:solidFill>
                <a:latin typeface="+mn-lt"/>
                <a:ea typeface="+mn-ea"/>
                <a:cs typeface="+mn-cs"/>
                <a:sym typeface="Arial Narrow"/>
              </a:defRPr>
            </a:pPr>
            <a:r>
              <a:rPr lang="ru-RU" sz="4000" dirty="0">
                <a:solidFill>
                  <a:srgbClr val="253957"/>
                </a:solidFill>
                <a:latin typeface="+mn-lt"/>
                <a:ea typeface="+mn-ea"/>
                <a:cs typeface="+mn-cs"/>
                <a:sym typeface="Arial Narrow"/>
              </a:rPr>
              <a:t>Рисунок 2. Принцип работы колоночной СУБД.</a:t>
            </a:r>
          </a:p>
        </p:txBody>
      </p:sp>
    </p:spTree>
    <p:extLst>
      <p:ext uri="{BB962C8B-B14F-4D97-AF65-F5344CB8AC3E}">
        <p14:creationId xmlns:p14="http://schemas.microsoft.com/office/powerpoint/2010/main" val="4280038185"/>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107280" y="4625752"/>
            <a:ext cx="21506374" cy="54726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spcBef>
                <a:spcPts val="2800"/>
              </a:spcBef>
              <a:defRPr sz="2800">
                <a:solidFill>
                  <a:srgbClr val="253957"/>
                </a:solidFill>
                <a:latin typeface="+mn-lt"/>
                <a:ea typeface="+mn-ea"/>
                <a:cs typeface="+mn-cs"/>
                <a:sym typeface="Arial Narrow"/>
              </a:defRPr>
            </a:pPr>
            <a:r>
              <a:rPr lang="en-US" sz="4000" dirty="0" err="1">
                <a:solidFill>
                  <a:srgbClr val="253957"/>
                </a:solidFill>
                <a:latin typeface="+mn-lt"/>
                <a:ea typeface="+mn-ea"/>
                <a:cs typeface="+mn-cs"/>
                <a:sym typeface="Arial Narrow"/>
              </a:rPr>
              <a:t>ClickHouse</a:t>
            </a:r>
            <a:r>
              <a:rPr lang="en-US" sz="4000" dirty="0">
                <a:solidFill>
                  <a:srgbClr val="253957"/>
                </a:solidFill>
                <a:latin typeface="+mn-lt"/>
                <a:ea typeface="+mn-ea"/>
                <a:cs typeface="+mn-cs"/>
                <a:sym typeface="Arial Narrow"/>
              </a:rPr>
              <a:t> –</a:t>
            </a:r>
            <a:r>
              <a:rPr lang="ru-RU" sz="4000" dirty="0">
                <a:solidFill>
                  <a:srgbClr val="253957"/>
                </a:solidFill>
                <a:latin typeface="+mn-lt"/>
                <a:ea typeface="+mn-ea"/>
                <a:cs typeface="+mn-cs"/>
                <a:sym typeface="Arial Narrow"/>
              </a:rPr>
              <a:t> колоночная СУБД: рядом со значениями не хранится никаких лишних данных, что позволяет быстро выполнять аналитические запросы (вычисление агрегатных значений по сырым данным).</a:t>
            </a:r>
          </a:p>
          <a:p>
            <a:pPr algn="l">
              <a:spcBef>
                <a:spcPts val="2800"/>
              </a:spcBef>
              <a:defRPr sz="2800">
                <a:solidFill>
                  <a:srgbClr val="253957"/>
                </a:solidFill>
                <a:latin typeface="+mn-lt"/>
                <a:ea typeface="+mn-ea"/>
                <a:cs typeface="+mn-cs"/>
                <a:sym typeface="Arial Narrow"/>
              </a:defRPr>
            </a:pPr>
            <a:r>
              <a:rPr lang="ru-RU" sz="4000" dirty="0">
                <a:solidFill>
                  <a:srgbClr val="253957"/>
                </a:solidFill>
                <a:latin typeface="+mn-lt"/>
                <a:ea typeface="+mn-ea"/>
                <a:cs typeface="+mn-cs"/>
                <a:sym typeface="Arial Narrow"/>
              </a:rPr>
              <a:t>Данные не только хранятся по столбцам, но и обрабатываются по векторам - кусочкам столбцов. За счёт этого достигается высокая эффективность использования ресурсов процессора.</a:t>
            </a:r>
          </a:p>
        </p:txBody>
      </p:sp>
      <p:sp>
        <p:nvSpPr>
          <p:cNvPr id="73" name="Очень крутой заголовок…"/>
          <p:cNvSpPr txBox="1"/>
          <p:nvPr/>
        </p:nvSpPr>
        <p:spPr>
          <a:xfrm>
            <a:off x="1115664" y="2972786"/>
            <a:ext cx="21506374" cy="23132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Архитектура </a:t>
            </a:r>
            <a:r>
              <a:rPr lang="en-US" dirty="0" err="1"/>
              <a:t>ClickHouse</a:t>
            </a:r>
            <a:endParaRPr dirty="0"/>
          </a:p>
        </p:txBody>
      </p:sp>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2"/>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4B4C18BB-A39E-8F4F-9475-1A090AC52A33}"/>
              </a:ext>
            </a:extLst>
          </p:cNvPr>
          <p:cNvSpPr>
            <a:spLocks noGrp="1"/>
          </p:cNvSpPr>
          <p:nvPr>
            <p:ph type="sldNum" sz="quarter" idx="2"/>
          </p:nvPr>
        </p:nvSpPr>
        <p:spPr/>
        <p:txBody>
          <a:bodyPr/>
          <a:lstStyle/>
          <a:p>
            <a:fld id="{86CB4B4D-7CA3-9044-876B-883B54F8677D}" type="slidenum">
              <a:rPr lang="ru-RU" smtClean="0"/>
              <a:t>4</a:t>
            </a:fld>
            <a:endParaRPr lang="ru-RU"/>
          </a:p>
        </p:txBody>
      </p:sp>
    </p:spTree>
    <p:extLst>
      <p:ext uri="{BB962C8B-B14F-4D97-AF65-F5344CB8AC3E}">
        <p14:creationId xmlns:p14="http://schemas.microsoft.com/office/powerpoint/2010/main" val="2907700032"/>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107280" y="4625752"/>
            <a:ext cx="21506374" cy="54726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spcBef>
                <a:spcPts val="2800"/>
              </a:spcBef>
              <a:defRPr sz="2800">
                <a:solidFill>
                  <a:srgbClr val="253957"/>
                </a:solidFill>
                <a:latin typeface="+mn-lt"/>
                <a:ea typeface="+mn-ea"/>
                <a:cs typeface="+mn-cs"/>
                <a:sym typeface="Arial Narrow"/>
              </a:defRPr>
            </a:pPr>
            <a:r>
              <a:rPr lang="ru-RU" sz="4000" dirty="0">
                <a:solidFill>
                  <a:srgbClr val="253957"/>
                </a:solidFill>
                <a:latin typeface="+mn-lt"/>
                <a:ea typeface="+mn-ea"/>
                <a:cs typeface="+mn-cs"/>
                <a:sym typeface="Arial Narrow"/>
              </a:rPr>
              <a:t>В </a:t>
            </a:r>
            <a:r>
              <a:rPr lang="ru-RU" sz="4000" dirty="0" err="1">
                <a:solidFill>
                  <a:srgbClr val="253957"/>
                </a:solidFill>
                <a:latin typeface="+mn-lt"/>
                <a:ea typeface="+mn-ea"/>
                <a:cs typeface="+mn-cs"/>
                <a:sym typeface="Arial Narrow"/>
              </a:rPr>
              <a:t>ClickHouse</a:t>
            </a:r>
            <a:r>
              <a:rPr lang="ru-RU" sz="4000" dirty="0">
                <a:solidFill>
                  <a:srgbClr val="253957"/>
                </a:solidFill>
                <a:latin typeface="+mn-lt"/>
                <a:ea typeface="+mn-ea"/>
                <a:cs typeface="+mn-cs"/>
                <a:sym typeface="Arial Narrow"/>
              </a:rPr>
              <a:t> таблица разделена на несколько </a:t>
            </a:r>
            <a:r>
              <a:rPr lang="ru-RU" sz="4000" dirty="0" err="1">
                <a:solidFill>
                  <a:srgbClr val="253957"/>
                </a:solidFill>
                <a:latin typeface="+mn-lt"/>
                <a:ea typeface="+mn-ea"/>
                <a:cs typeface="+mn-cs"/>
                <a:sym typeface="Arial Narrow"/>
              </a:rPr>
              <a:t>партиций</a:t>
            </a:r>
            <a:r>
              <a:rPr lang="ru-RU" sz="4000" dirty="0">
                <a:solidFill>
                  <a:srgbClr val="253957"/>
                </a:solidFill>
                <a:latin typeface="+mn-lt"/>
                <a:ea typeface="+mn-ea"/>
                <a:cs typeface="+mn-cs"/>
                <a:sym typeface="Arial Narrow"/>
              </a:rPr>
              <a:t> (в таблицах </a:t>
            </a:r>
            <a:r>
              <a:rPr lang="ru-RU" sz="4000" dirty="0" err="1">
                <a:solidFill>
                  <a:srgbClr val="253957"/>
                </a:solidFill>
                <a:latin typeface="+mn-lt"/>
                <a:ea typeface="+mn-ea"/>
                <a:cs typeface="+mn-cs"/>
                <a:sym typeface="Arial Narrow"/>
              </a:rPr>
              <a:t>Яндекс.Метрики</a:t>
            </a:r>
            <a:r>
              <a:rPr lang="ru-RU" sz="4000" dirty="0">
                <a:solidFill>
                  <a:srgbClr val="253957"/>
                </a:solidFill>
                <a:latin typeface="+mn-lt"/>
                <a:ea typeface="+mn-ea"/>
                <a:cs typeface="+mn-cs"/>
                <a:sym typeface="Arial Narrow"/>
              </a:rPr>
              <a:t> данные разделены по календарному месяцу события).</a:t>
            </a:r>
          </a:p>
          <a:p>
            <a:pPr algn="l">
              <a:spcBef>
                <a:spcPts val="2800"/>
              </a:spcBef>
              <a:defRPr sz="2800">
                <a:solidFill>
                  <a:srgbClr val="253957"/>
                </a:solidFill>
                <a:latin typeface="+mn-lt"/>
                <a:ea typeface="+mn-ea"/>
                <a:cs typeface="+mn-cs"/>
                <a:sym typeface="Arial Narrow"/>
              </a:defRPr>
            </a:pPr>
            <a:r>
              <a:rPr lang="ru-RU" sz="4000" dirty="0">
                <a:solidFill>
                  <a:srgbClr val="253957"/>
                </a:solidFill>
                <a:latin typeface="+mn-lt"/>
                <a:ea typeface="+mn-ea"/>
                <a:cs typeface="+mn-cs"/>
                <a:sym typeface="Arial Narrow"/>
              </a:rPr>
              <a:t>Данные </a:t>
            </a:r>
            <a:r>
              <a:rPr lang="ru-RU" sz="4000" dirty="0" err="1">
                <a:solidFill>
                  <a:srgbClr val="253957"/>
                </a:solidFill>
                <a:latin typeface="+mn-lt"/>
                <a:ea typeface="+mn-ea"/>
                <a:cs typeface="+mn-cs"/>
                <a:sym typeface="Arial Narrow"/>
              </a:rPr>
              <a:t>партиции</a:t>
            </a:r>
            <a:r>
              <a:rPr lang="ru-RU" sz="4000" dirty="0">
                <a:solidFill>
                  <a:srgbClr val="253957"/>
                </a:solidFill>
                <a:latin typeface="+mn-lt"/>
                <a:ea typeface="+mn-ea"/>
                <a:cs typeface="+mn-cs"/>
                <a:sym typeface="Arial Narrow"/>
              </a:rPr>
              <a:t> хранятся в небольшом количестве сортированных кусков (</a:t>
            </a:r>
            <a:r>
              <a:rPr lang="ru-RU" sz="4000" dirty="0" err="1">
                <a:solidFill>
                  <a:srgbClr val="253957"/>
                </a:solidFill>
                <a:latin typeface="+mn-lt"/>
                <a:ea typeface="+mn-ea"/>
                <a:cs typeface="+mn-cs"/>
                <a:sym typeface="Arial Narrow"/>
              </a:rPr>
              <a:t>чанков</a:t>
            </a:r>
            <a:r>
              <a:rPr lang="ru-RU" sz="4000" dirty="0">
                <a:solidFill>
                  <a:srgbClr val="253957"/>
                </a:solidFill>
                <a:latin typeface="+mn-lt"/>
                <a:ea typeface="+mn-ea"/>
                <a:cs typeface="+mn-cs"/>
                <a:sym typeface="Arial Narrow"/>
              </a:rPr>
              <a:t>).</a:t>
            </a:r>
          </a:p>
          <a:p>
            <a:pPr algn="l">
              <a:spcBef>
                <a:spcPts val="2800"/>
              </a:spcBef>
              <a:defRPr sz="2800">
                <a:solidFill>
                  <a:srgbClr val="253957"/>
                </a:solidFill>
                <a:latin typeface="+mn-lt"/>
                <a:ea typeface="+mn-ea"/>
                <a:cs typeface="+mn-cs"/>
                <a:sym typeface="Arial Narrow"/>
              </a:defRPr>
            </a:pPr>
            <a:r>
              <a:rPr lang="ru-RU" sz="4000" dirty="0">
                <a:solidFill>
                  <a:srgbClr val="253957"/>
                </a:solidFill>
                <a:latin typeface="+mn-lt"/>
                <a:ea typeface="+mn-ea"/>
                <a:cs typeface="+mn-cs"/>
                <a:sym typeface="Arial Narrow"/>
              </a:rPr>
              <a:t>При вставке данных формируется новый кусок. </a:t>
            </a:r>
          </a:p>
          <a:p>
            <a:pPr algn="l">
              <a:spcBef>
                <a:spcPts val="2800"/>
              </a:spcBef>
              <a:defRPr sz="2800">
                <a:solidFill>
                  <a:srgbClr val="253957"/>
                </a:solidFill>
                <a:latin typeface="+mn-lt"/>
                <a:ea typeface="+mn-ea"/>
                <a:cs typeface="+mn-cs"/>
                <a:sym typeface="Arial Narrow"/>
              </a:defRPr>
            </a:pPr>
            <a:r>
              <a:rPr lang="ru-RU" sz="4000" dirty="0">
                <a:solidFill>
                  <a:srgbClr val="253957"/>
                </a:solidFill>
                <a:latin typeface="+mn-lt"/>
                <a:ea typeface="+mn-ea"/>
                <a:cs typeface="+mn-cs"/>
                <a:sym typeface="Arial Narrow"/>
              </a:rPr>
              <a:t>Фоновый процесс выполняет слияние нескольких сортированных кусков в более крупный сортированный кусок. Такие слияния можно представить в виде дерева (</a:t>
            </a:r>
            <a:r>
              <a:rPr lang="en-US" sz="4000" dirty="0">
                <a:solidFill>
                  <a:srgbClr val="253957"/>
                </a:solidFill>
                <a:latin typeface="+mn-lt"/>
                <a:ea typeface="+mn-ea"/>
                <a:cs typeface="+mn-cs"/>
                <a:sym typeface="Arial Narrow"/>
              </a:rPr>
              <a:t>m</a:t>
            </a:r>
            <a:r>
              <a:rPr lang="ru-RU" sz="4000" dirty="0" err="1">
                <a:solidFill>
                  <a:srgbClr val="253957"/>
                </a:solidFill>
                <a:latin typeface="+mn-lt"/>
                <a:ea typeface="+mn-ea"/>
                <a:cs typeface="+mn-cs"/>
                <a:sym typeface="Arial Narrow"/>
              </a:rPr>
              <a:t>erge</a:t>
            </a:r>
            <a:r>
              <a:rPr lang="ru-RU" sz="4000" dirty="0">
                <a:solidFill>
                  <a:srgbClr val="253957"/>
                </a:solidFill>
                <a:latin typeface="+mn-lt"/>
                <a:ea typeface="+mn-ea"/>
                <a:cs typeface="+mn-cs"/>
                <a:sym typeface="Arial Narrow"/>
              </a:rPr>
              <a:t> </a:t>
            </a:r>
            <a:r>
              <a:rPr lang="en-US" sz="4000" dirty="0">
                <a:solidFill>
                  <a:srgbClr val="253957"/>
                </a:solidFill>
                <a:latin typeface="+mn-lt"/>
                <a:ea typeface="+mn-ea"/>
                <a:cs typeface="+mn-cs"/>
                <a:sym typeface="Arial Narrow"/>
              </a:rPr>
              <a:t>t</a:t>
            </a:r>
            <a:r>
              <a:rPr lang="ru-RU" sz="4000" dirty="0" err="1">
                <a:solidFill>
                  <a:srgbClr val="253957"/>
                </a:solidFill>
                <a:latin typeface="+mn-lt"/>
                <a:ea typeface="+mn-ea"/>
                <a:cs typeface="+mn-cs"/>
                <a:sym typeface="Arial Narrow"/>
              </a:rPr>
              <a:t>ree</a:t>
            </a:r>
            <a:r>
              <a:rPr lang="ru-RU" sz="4000" dirty="0">
                <a:solidFill>
                  <a:srgbClr val="253957"/>
                </a:solidFill>
                <a:latin typeface="+mn-lt"/>
                <a:ea typeface="+mn-ea"/>
                <a:cs typeface="+mn-cs"/>
                <a:sym typeface="Arial Narrow"/>
              </a:rPr>
              <a:t>).</a:t>
            </a:r>
          </a:p>
        </p:txBody>
      </p:sp>
      <p:sp>
        <p:nvSpPr>
          <p:cNvPr id="73" name="Очень крутой заголовок…"/>
          <p:cNvSpPr txBox="1"/>
          <p:nvPr/>
        </p:nvSpPr>
        <p:spPr>
          <a:xfrm>
            <a:off x="1115664" y="2972786"/>
            <a:ext cx="21506374" cy="23132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defRPr sz="7000" b="1" cap="all">
                <a:solidFill>
                  <a:srgbClr val="253957"/>
                </a:solidFill>
                <a:latin typeface="+mn-lt"/>
                <a:ea typeface="+mn-ea"/>
                <a:cs typeface="+mn-cs"/>
                <a:sym typeface="Arial Narrow"/>
              </a:defRPr>
            </a:pPr>
            <a:r>
              <a:rPr lang="en-US" dirty="0" err="1"/>
              <a:t>Clickhouse</a:t>
            </a:r>
            <a:r>
              <a:rPr lang="ru-RU" dirty="0"/>
              <a:t>: алгоритм слияния </a:t>
            </a:r>
            <a:r>
              <a:rPr lang="ru-RU" dirty="0" err="1"/>
              <a:t>чанков</a:t>
            </a:r>
            <a:endParaRPr dirty="0"/>
          </a:p>
        </p:txBody>
      </p:sp>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2"/>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4B4C18BB-A39E-8F4F-9475-1A090AC52A33}"/>
              </a:ext>
            </a:extLst>
          </p:cNvPr>
          <p:cNvSpPr>
            <a:spLocks noGrp="1"/>
          </p:cNvSpPr>
          <p:nvPr>
            <p:ph type="sldNum" sz="quarter" idx="2"/>
          </p:nvPr>
        </p:nvSpPr>
        <p:spPr/>
        <p:txBody>
          <a:bodyPr/>
          <a:lstStyle/>
          <a:p>
            <a:fld id="{86CB4B4D-7CA3-9044-876B-883B54F8677D}" type="slidenum">
              <a:rPr lang="ru-RU" smtClean="0"/>
              <a:t>5</a:t>
            </a:fld>
            <a:endParaRPr lang="ru-RU"/>
          </a:p>
        </p:txBody>
      </p:sp>
    </p:spTree>
    <p:extLst>
      <p:ext uri="{BB962C8B-B14F-4D97-AF65-F5344CB8AC3E}">
        <p14:creationId xmlns:p14="http://schemas.microsoft.com/office/powerpoint/2010/main" val="96374964"/>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107280" y="4625752"/>
            <a:ext cx="21506374" cy="54726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r>
              <a:rPr lang="ru-RU" sz="4000" dirty="0">
                <a:solidFill>
                  <a:srgbClr val="253957"/>
                </a:solidFill>
                <a:latin typeface="+mn-lt"/>
                <a:ea typeface="+mn-ea"/>
                <a:cs typeface="+mn-cs"/>
              </a:rPr>
              <a:t>Стратегия слияний выбирает, когда и какие куски объединять друг с другом. От реализации этой стратегии зависит:</a:t>
            </a:r>
          </a:p>
          <a:p>
            <a:pPr marL="342900" indent="-342900" algn="l">
              <a:buFont typeface="+mj-lt"/>
              <a:buAutoNum type="arabicPeriod"/>
            </a:pPr>
            <a:endParaRPr lang="ru-RU" sz="4000" dirty="0">
              <a:solidFill>
                <a:srgbClr val="253957"/>
              </a:solidFill>
              <a:latin typeface="+mn-lt"/>
              <a:ea typeface="+mn-ea"/>
              <a:cs typeface="+mn-cs"/>
            </a:endParaRPr>
          </a:p>
          <a:p>
            <a:pPr marL="285750" indent="-285750" algn="l">
              <a:buFont typeface="Arial" panose="020B0604020202020204" pitchFamily="34" charset="0"/>
              <a:buChar char="•"/>
            </a:pPr>
            <a:r>
              <a:rPr lang="ru-RU" sz="4000" dirty="0">
                <a:solidFill>
                  <a:srgbClr val="253957"/>
                </a:solidFill>
                <a:latin typeface="+mn-lt"/>
                <a:ea typeface="+mn-ea"/>
                <a:cs typeface="+mn-cs"/>
              </a:rPr>
              <a:t>	Общее количество ресурсов, потраченное на слияние. Например, если как можно чаще сливать вместе все имеющиеся куски, то дерево слияний будет несбалансированным и на слияние будет потрачено много работы. При таком подходе увеличивается </a:t>
            </a:r>
            <a:r>
              <a:rPr lang="en-US" sz="4000" dirty="0">
                <a:solidFill>
                  <a:srgbClr val="253957"/>
                </a:solidFill>
                <a:latin typeface="+mn-lt"/>
                <a:ea typeface="+mn-ea"/>
                <a:cs typeface="+mn-cs"/>
              </a:rPr>
              <a:t>write (bytes) amplification –</a:t>
            </a:r>
            <a:r>
              <a:rPr lang="ru-RU" sz="4000" dirty="0">
                <a:solidFill>
                  <a:srgbClr val="253957"/>
                </a:solidFill>
                <a:latin typeface="+mn-lt"/>
                <a:ea typeface="+mn-ea"/>
                <a:cs typeface="+mn-cs"/>
              </a:rPr>
              <a:t> отношение реального объёма записанных на диск данных к исходному объёму данных.</a:t>
            </a:r>
            <a:endParaRPr lang="en-US" sz="4000" dirty="0">
              <a:solidFill>
                <a:srgbClr val="253957"/>
              </a:solidFill>
              <a:latin typeface="+mn-lt"/>
              <a:ea typeface="+mn-ea"/>
              <a:cs typeface="+mn-cs"/>
            </a:endParaRPr>
          </a:p>
          <a:p>
            <a:pPr marL="285750" indent="-285750" algn="l">
              <a:buFont typeface="Arial" panose="020B0604020202020204" pitchFamily="34" charset="0"/>
              <a:buChar char="•"/>
            </a:pPr>
            <a:endParaRPr lang="ru-RU" sz="4000" dirty="0">
              <a:solidFill>
                <a:srgbClr val="253957"/>
              </a:solidFill>
              <a:latin typeface="+mn-lt"/>
              <a:ea typeface="+mn-ea"/>
              <a:cs typeface="+mn-cs"/>
            </a:endParaRPr>
          </a:p>
          <a:p>
            <a:pPr marL="285750" indent="-285750" algn="l">
              <a:buFont typeface="Arial" panose="020B0604020202020204" pitchFamily="34" charset="0"/>
              <a:buChar char="•"/>
            </a:pPr>
            <a:r>
              <a:rPr lang="ru-RU" sz="4000" dirty="0">
                <a:solidFill>
                  <a:srgbClr val="253957"/>
                </a:solidFill>
                <a:latin typeface="+mn-lt"/>
                <a:ea typeface="+mn-ea"/>
                <a:cs typeface="+mn-cs"/>
              </a:rPr>
              <a:t>	Количество имеющихся кусков в данный момент времени или свойства распределения этого количества во времени. Например, если вообще не делать слияния, то количество кусков будет слишком большое и запросы на чтение будут работать очень медленно.</a:t>
            </a:r>
          </a:p>
          <a:p>
            <a:pPr algn="l">
              <a:spcBef>
                <a:spcPts val="2800"/>
              </a:spcBef>
              <a:defRPr sz="2800">
                <a:solidFill>
                  <a:srgbClr val="253957"/>
                </a:solidFill>
                <a:latin typeface="+mn-lt"/>
                <a:ea typeface="+mn-ea"/>
                <a:cs typeface="+mn-cs"/>
                <a:sym typeface="Arial Narrow"/>
              </a:defRPr>
            </a:pPr>
            <a:endParaRPr lang="ru-RU" sz="4000" dirty="0">
              <a:solidFill>
                <a:srgbClr val="253957"/>
              </a:solidFill>
              <a:latin typeface="+mn-lt"/>
              <a:ea typeface="+mn-ea"/>
              <a:cs typeface="+mn-cs"/>
              <a:sym typeface="Arial Narrow"/>
            </a:endParaRPr>
          </a:p>
          <a:p>
            <a:pPr algn="l">
              <a:spcBef>
                <a:spcPts val="2800"/>
              </a:spcBef>
              <a:defRPr sz="2800">
                <a:solidFill>
                  <a:srgbClr val="253957"/>
                </a:solidFill>
                <a:latin typeface="+mn-lt"/>
                <a:ea typeface="+mn-ea"/>
                <a:cs typeface="+mn-cs"/>
                <a:sym typeface="Arial Narrow"/>
              </a:defRPr>
            </a:pPr>
            <a:endParaRPr lang="ru-RU" sz="4000" dirty="0">
              <a:solidFill>
                <a:srgbClr val="253957"/>
              </a:solidFill>
              <a:latin typeface="+mn-lt"/>
              <a:ea typeface="+mn-ea"/>
              <a:cs typeface="+mn-cs"/>
              <a:sym typeface="Arial Narrow"/>
            </a:endParaRPr>
          </a:p>
        </p:txBody>
      </p:sp>
      <p:sp>
        <p:nvSpPr>
          <p:cNvPr id="73" name="Очень крутой заголовок…"/>
          <p:cNvSpPr txBox="1"/>
          <p:nvPr/>
        </p:nvSpPr>
        <p:spPr>
          <a:xfrm>
            <a:off x="1115664" y="2972786"/>
            <a:ext cx="21506374" cy="23132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defRPr sz="7000" b="1" cap="all">
                <a:solidFill>
                  <a:srgbClr val="253957"/>
                </a:solidFill>
                <a:latin typeface="+mn-lt"/>
                <a:ea typeface="+mn-ea"/>
                <a:cs typeface="+mn-cs"/>
                <a:sym typeface="Arial Narrow"/>
              </a:defRPr>
            </a:pPr>
            <a:r>
              <a:rPr lang="en-US" dirty="0" err="1"/>
              <a:t>Clickhouse</a:t>
            </a:r>
            <a:r>
              <a:rPr lang="ru-RU" dirty="0"/>
              <a:t>: алгоритм слияния </a:t>
            </a:r>
            <a:r>
              <a:rPr lang="ru-RU" dirty="0" err="1"/>
              <a:t>чанков</a:t>
            </a:r>
            <a:endParaRPr dirty="0"/>
          </a:p>
        </p:txBody>
      </p:sp>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2"/>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E43EBD18-40F4-374E-9DA7-3FC994CBF832}"/>
              </a:ext>
            </a:extLst>
          </p:cNvPr>
          <p:cNvSpPr>
            <a:spLocks noGrp="1"/>
          </p:cNvSpPr>
          <p:nvPr>
            <p:ph type="sldNum" sz="quarter" idx="2"/>
          </p:nvPr>
        </p:nvSpPr>
        <p:spPr/>
        <p:txBody>
          <a:bodyPr/>
          <a:lstStyle/>
          <a:p>
            <a:fld id="{86CB4B4D-7CA3-9044-876B-883B54F8677D}" type="slidenum">
              <a:rPr lang="ru-RU" smtClean="0"/>
              <a:t>6</a:t>
            </a:fld>
            <a:endParaRPr lang="ru-RU"/>
          </a:p>
        </p:txBody>
      </p:sp>
    </p:spTree>
    <p:extLst>
      <p:ext uri="{BB962C8B-B14F-4D97-AF65-F5344CB8AC3E}">
        <p14:creationId xmlns:p14="http://schemas.microsoft.com/office/powerpoint/2010/main" val="1728015277"/>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2"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107280" y="4625752"/>
                <a:ext cx="21506374" cy="5472608"/>
              </a:xfrm>
              <a:prstGeom prst="rect">
                <a:avLst/>
              </a:prstGeom>
              <a:ln w="12700">
                <a:miter lim="400000"/>
              </a:ln>
              <a:extLst>
                <a:ext uri="{C572A759-6A51-4108-AA02-DFA0A04FC94B}">
                  <ma14:wrappingTextBoxFlag xmlns="" xmlns:m="http://schemas.openxmlformats.org/officeDocument/2006/math" xmlns:ma14="http://schemas.microsoft.com/office/mac/drawingml/2011/main" val="1"/>
                </a:ext>
              </a:extLst>
            </p:spPr>
            <p:txBody>
              <a:bodyPr lIns="71437" tIns="71437" rIns="71437" bIns="71437"/>
              <a:lstStyle/>
              <a:p>
                <a:pPr algn="l">
                  <a:spcBef>
                    <a:spcPts val="2800"/>
                  </a:spcBef>
                  <a:defRPr sz="2800">
                    <a:solidFill>
                      <a:srgbClr val="253957"/>
                    </a:solidFill>
                    <a:latin typeface="+mn-lt"/>
                    <a:ea typeface="+mn-ea"/>
                    <a:cs typeface="+mn-cs"/>
                    <a:sym typeface="Arial Narrow"/>
                  </a:defRPr>
                </a:pPr>
                <a:r>
                  <a:rPr lang="ru-RU" sz="4000" dirty="0">
                    <a:solidFill>
                      <a:srgbClr val="253957"/>
                    </a:solidFill>
                    <a:latin typeface="+mn-lt"/>
                    <a:ea typeface="+mn-ea"/>
                    <a:cs typeface="+mn-cs"/>
                    <a:sym typeface="Arial Narrow"/>
                  </a:rPr>
                  <a:t>Существует </a:t>
                </a:r>
                <a14:m>
                  <m:oMath xmlns:m="http://schemas.openxmlformats.org/officeDocument/2006/math">
                    <m:r>
                      <a:rPr lang="en-US" sz="4000" b="0" i="1" smtClean="0">
                        <a:solidFill>
                          <a:srgbClr val="253957"/>
                        </a:solidFill>
                        <a:latin typeface="Cambria Math" panose="02040503050406030204" pitchFamily="18" charset="0"/>
                        <a:ea typeface="+mn-ea"/>
                        <a:cs typeface="+mn-cs"/>
                        <a:sym typeface="Arial Narrow"/>
                      </a:rPr>
                      <m:t>𝑂</m:t>
                    </m:r>
                    <m:r>
                      <a:rPr lang="en-US" sz="4000" b="0" i="1" smtClean="0">
                        <a:solidFill>
                          <a:srgbClr val="253957"/>
                        </a:solidFill>
                        <a:latin typeface="Cambria Math" panose="02040503050406030204" pitchFamily="18" charset="0"/>
                        <a:ea typeface="+mn-ea"/>
                        <a:cs typeface="+mn-cs"/>
                        <a:sym typeface="Arial Narrow"/>
                      </a:rPr>
                      <m:t>(</m:t>
                    </m:r>
                    <m:sSup>
                      <m:sSupPr>
                        <m:ctrlPr>
                          <a:rPr lang="en-US" sz="4000" b="0" i="1" smtClean="0">
                            <a:solidFill>
                              <a:srgbClr val="253957"/>
                            </a:solidFill>
                            <a:latin typeface="Cambria Math" panose="02040503050406030204" pitchFamily="18" charset="0"/>
                            <a:ea typeface="+mn-ea"/>
                            <a:cs typeface="+mn-cs"/>
                            <a:sym typeface="Arial Narrow"/>
                          </a:rPr>
                        </m:ctrlPr>
                      </m:sSupPr>
                      <m:e>
                        <m:r>
                          <a:rPr lang="ru-RU" sz="4000" b="0" i="1" smtClean="0">
                            <a:solidFill>
                              <a:srgbClr val="253957"/>
                            </a:solidFill>
                            <a:latin typeface="Cambria Math" panose="02040503050406030204" pitchFamily="18" charset="0"/>
                            <a:ea typeface="+mn-ea"/>
                            <a:cs typeface="+mn-cs"/>
                            <a:sym typeface="Arial Narrow"/>
                          </a:rPr>
                          <m:t>2</m:t>
                        </m:r>
                      </m:e>
                      <m:sup>
                        <m:r>
                          <a:rPr lang="en-US" sz="4000" b="0" i="1" smtClean="0">
                            <a:solidFill>
                              <a:srgbClr val="253957"/>
                            </a:solidFill>
                            <a:latin typeface="Cambria Math" panose="02040503050406030204" pitchFamily="18" charset="0"/>
                            <a:ea typeface="+mn-ea"/>
                            <a:cs typeface="+mn-cs"/>
                            <a:sym typeface="Arial Narrow"/>
                          </a:rPr>
                          <m:t>𝑛</m:t>
                        </m:r>
                      </m:sup>
                    </m:sSup>
                    <m:r>
                      <a:rPr lang="en-US" sz="4000" b="0" i="1" smtClean="0">
                        <a:solidFill>
                          <a:srgbClr val="253957"/>
                        </a:solidFill>
                        <a:latin typeface="Cambria Math" panose="02040503050406030204" pitchFamily="18" charset="0"/>
                        <a:ea typeface="+mn-ea"/>
                        <a:cs typeface="+mn-cs"/>
                        <a:sym typeface="Arial Narrow"/>
                      </a:rPr>
                      <m:t>)</m:t>
                    </m:r>
                  </m:oMath>
                </a14:m>
                <a:r>
                  <a:rPr lang="ru-RU" sz="4000" dirty="0">
                    <a:solidFill>
                      <a:srgbClr val="253957"/>
                    </a:solidFill>
                    <a:latin typeface="+mn-lt"/>
                    <a:ea typeface="+mn-ea"/>
                    <a:cs typeface="+mn-cs"/>
                    <a:sym typeface="Arial Narrow"/>
                  </a:rPr>
                  <a:t> способов выбрать 2 или более кусков для слияния из </a:t>
                </a:r>
                <a14:m>
                  <m:oMath xmlns:m="http://schemas.openxmlformats.org/officeDocument/2006/math">
                    <m:r>
                      <a:rPr lang="en-US" sz="4000" b="0" i="1" smtClean="0">
                        <a:solidFill>
                          <a:srgbClr val="253957"/>
                        </a:solidFill>
                        <a:latin typeface="Cambria Math" panose="02040503050406030204" pitchFamily="18" charset="0"/>
                        <a:ea typeface="+mn-ea"/>
                        <a:cs typeface="+mn-cs"/>
                        <a:sym typeface="Arial Narrow"/>
                      </a:rPr>
                      <m:t>𝑛</m:t>
                    </m:r>
                  </m:oMath>
                </a14:m>
                <a:r>
                  <a:rPr lang="ru-RU" sz="4000" dirty="0">
                    <a:solidFill>
                      <a:srgbClr val="253957"/>
                    </a:solidFill>
                    <a:latin typeface="+mn-lt"/>
                    <a:ea typeface="+mn-ea"/>
                    <a:cs typeface="+mn-cs"/>
                    <a:sym typeface="Arial Narrow"/>
                  </a:rPr>
                  <a:t> кусков.</a:t>
                </a:r>
              </a:p>
              <a:p>
                <a:pPr algn="l">
                  <a:spcBef>
                    <a:spcPts val="2800"/>
                  </a:spcBef>
                  <a:defRPr sz="2800">
                    <a:solidFill>
                      <a:srgbClr val="253957"/>
                    </a:solidFill>
                    <a:latin typeface="+mn-lt"/>
                    <a:ea typeface="+mn-ea"/>
                    <a:cs typeface="+mn-cs"/>
                    <a:sym typeface="Arial Narrow"/>
                  </a:defRPr>
                </a:pPr>
                <a:r>
                  <a:rPr lang="ru-RU" sz="4000" dirty="0">
                    <a:solidFill>
                      <a:srgbClr val="253957"/>
                    </a:solidFill>
                    <a:latin typeface="+mn-lt"/>
                    <a:ea typeface="+mn-ea"/>
                    <a:cs typeface="+mn-cs"/>
                    <a:sym typeface="Arial Narrow"/>
                  </a:rPr>
                  <a:t>Выбор кусков, </a:t>
                </a:r>
                <a:r>
                  <a:rPr lang="ru-RU" sz="4000" dirty="0" err="1">
                    <a:solidFill>
                      <a:srgbClr val="253957"/>
                    </a:solidFill>
                    <a:latin typeface="+mn-lt"/>
                    <a:ea typeface="+mn-ea"/>
                    <a:cs typeface="+mn-cs"/>
                    <a:sym typeface="Arial Narrow"/>
                  </a:rPr>
                  <a:t>минимизирующий</a:t>
                </a:r>
                <a:r>
                  <a:rPr lang="ru-RU" sz="4000" dirty="0">
                    <a:solidFill>
                      <a:srgbClr val="253957"/>
                    </a:solidFill>
                    <a:latin typeface="+mn-lt"/>
                    <a:ea typeface="+mn-ea"/>
                    <a:cs typeface="+mn-cs"/>
                    <a:sym typeface="Arial Narrow"/>
                  </a:rPr>
                  <a:t> </a:t>
                </a:r>
                <a:r>
                  <a:rPr lang="en-US" sz="4000" dirty="0">
                    <a:solidFill>
                      <a:srgbClr val="253957"/>
                    </a:solidFill>
                    <a:latin typeface="+mn-lt"/>
                    <a:ea typeface="+mn-ea"/>
                    <a:cs typeface="+mn-cs"/>
                    <a:sym typeface="Arial Narrow"/>
                  </a:rPr>
                  <a:t>write amplification – NP</a:t>
                </a:r>
                <a:r>
                  <a:rPr lang="ru-RU" sz="4000" dirty="0">
                    <a:solidFill>
                      <a:srgbClr val="253957"/>
                    </a:solidFill>
                    <a:latin typeface="+mn-lt"/>
                    <a:ea typeface="+mn-ea"/>
                    <a:cs typeface="+mn-cs"/>
                    <a:sym typeface="Arial Narrow"/>
                  </a:rPr>
                  <a:t>-полная задача</a:t>
                </a:r>
                <a:r>
                  <a:rPr lang="en-US" sz="4000" dirty="0">
                    <a:solidFill>
                      <a:srgbClr val="253957"/>
                    </a:solidFill>
                    <a:latin typeface="+mn-lt"/>
                    <a:ea typeface="+mn-ea"/>
                    <a:cs typeface="+mn-cs"/>
                    <a:sym typeface="Arial Narrow"/>
                  </a:rPr>
                  <a:t>.</a:t>
                </a:r>
              </a:p>
              <a:p>
                <a:pPr algn="l">
                  <a:spcBef>
                    <a:spcPts val="2800"/>
                  </a:spcBef>
                  <a:defRPr sz="2800">
                    <a:solidFill>
                      <a:srgbClr val="253957"/>
                    </a:solidFill>
                    <a:latin typeface="+mn-lt"/>
                    <a:ea typeface="+mn-ea"/>
                    <a:cs typeface="+mn-cs"/>
                    <a:sym typeface="Arial Narrow"/>
                  </a:defRPr>
                </a:pPr>
                <a:r>
                  <a:rPr lang="ru-RU" sz="4000" dirty="0">
                    <a:solidFill>
                      <a:srgbClr val="253957"/>
                    </a:solidFill>
                    <a:latin typeface="+mn-lt"/>
                    <a:ea typeface="+mn-ea"/>
                    <a:cs typeface="+mn-cs"/>
                    <a:sym typeface="Arial Narrow"/>
                  </a:rPr>
                  <a:t>Существуют различные подходы к построению стратегии слияния </a:t>
                </a:r>
                <a:r>
                  <a:rPr lang="ru-RU" sz="4000" dirty="0" err="1">
                    <a:solidFill>
                      <a:srgbClr val="253957"/>
                    </a:solidFill>
                    <a:latin typeface="+mn-lt"/>
                    <a:ea typeface="+mn-ea"/>
                    <a:cs typeface="+mn-cs"/>
                    <a:sym typeface="Arial Narrow"/>
                  </a:rPr>
                  <a:t>чанков</a:t>
                </a:r>
                <a:r>
                  <a:rPr lang="ru-RU" sz="4000" dirty="0">
                    <a:solidFill>
                      <a:srgbClr val="253957"/>
                    </a:solidFill>
                    <a:latin typeface="+mn-lt"/>
                    <a:ea typeface="+mn-ea"/>
                    <a:cs typeface="+mn-cs"/>
                    <a:sym typeface="Arial Narrow"/>
                  </a:rPr>
                  <a:t>, в том числе выровненное</a:t>
                </a:r>
                <a:r>
                  <a:rPr lang="en-US" sz="4000" dirty="0">
                    <a:solidFill>
                      <a:srgbClr val="253957"/>
                    </a:solidFill>
                    <a:latin typeface="+mn-lt"/>
                    <a:ea typeface="+mn-ea"/>
                    <a:cs typeface="+mn-cs"/>
                    <a:sym typeface="Arial Narrow"/>
                  </a:rPr>
                  <a:t> (leveled)</a:t>
                </a:r>
                <a:r>
                  <a:rPr lang="ru-RU" sz="4000" dirty="0">
                    <a:solidFill>
                      <a:srgbClr val="253957"/>
                    </a:solidFill>
                    <a:latin typeface="+mn-lt"/>
                    <a:ea typeface="+mn-ea"/>
                    <a:cs typeface="+mn-cs"/>
                    <a:sym typeface="Arial Narrow"/>
                  </a:rPr>
                  <a:t> и многоуровневое </a:t>
                </a:r>
                <a:r>
                  <a:rPr lang="en-US" sz="4000" dirty="0">
                    <a:solidFill>
                      <a:srgbClr val="253957"/>
                    </a:solidFill>
                    <a:latin typeface="+mn-lt"/>
                    <a:ea typeface="+mn-ea"/>
                    <a:cs typeface="+mn-cs"/>
                    <a:sym typeface="Arial Narrow"/>
                  </a:rPr>
                  <a:t>(tiered) </a:t>
                </a:r>
                <a:r>
                  <a:rPr lang="ru-RU" sz="4000" dirty="0">
                    <a:solidFill>
                      <a:srgbClr val="253957"/>
                    </a:solidFill>
                    <a:latin typeface="+mn-lt"/>
                    <a:ea typeface="+mn-ea"/>
                    <a:cs typeface="+mn-cs"/>
                    <a:sym typeface="Arial Narrow"/>
                  </a:rPr>
                  <a:t>слияние</a:t>
                </a:r>
                <a:r>
                  <a:rPr lang="en-US" sz="4000" dirty="0">
                    <a:solidFill>
                      <a:srgbClr val="253957"/>
                    </a:solidFill>
                    <a:latin typeface="+mn-lt"/>
                    <a:ea typeface="+mn-ea"/>
                    <a:cs typeface="+mn-cs"/>
                    <a:sym typeface="Arial Narrow"/>
                  </a:rPr>
                  <a:t>.</a:t>
                </a:r>
                <a:r>
                  <a:rPr lang="ru-RU" sz="4000" dirty="0">
                    <a:solidFill>
                      <a:srgbClr val="253957"/>
                    </a:solidFill>
                    <a:latin typeface="+mn-lt"/>
                    <a:ea typeface="+mn-ea"/>
                    <a:cs typeface="+mn-cs"/>
                    <a:sym typeface="Arial Narrow"/>
                  </a:rPr>
                  <a:t> </a:t>
                </a:r>
              </a:p>
            </p:txBody>
          </p:sp>
        </mc:Choice>
        <mc:Fallback xmlns="">
          <p:sp>
            <p:nvSpPr>
              <p:cNvPr id="72"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a:spLocks noRot="1" noChangeAspect="1" noMove="1" noResize="1" noEditPoints="1" noAdjustHandles="1" noChangeArrowheads="1" noChangeShapeType="1" noTextEdit="1"/>
              </p:cNvSpPr>
              <p:nvPr/>
            </p:nvSpPr>
            <p:spPr>
              <a:xfrm>
                <a:off x="1107280" y="4625752"/>
                <a:ext cx="21506374" cy="5472608"/>
              </a:xfrm>
              <a:prstGeom prst="rect">
                <a:avLst/>
              </a:prstGeom>
              <a:blipFill>
                <a:blip r:embed="rId2"/>
                <a:stretch>
                  <a:fillRect l="-1062" t="-1389" r="-826"/>
                </a:stretch>
              </a:blipFill>
              <a:ln w="12700">
                <a:miter lim="400000"/>
              </a:ln>
              <a:extLst>
                <a:ext uri="{C572A759-6A51-4108-AA02-DFA0A04FC94B}">
                  <ma14:wrappingTextBoxFlag xmlns="" xmlns:m="http://schemas.openxmlformats.org/officeDocument/2006/math" xmlns:ma14="http://schemas.microsoft.com/office/mac/drawingml/2011/main" xmlns:a14="http://schemas.microsoft.com/office/drawing/2010/main" val="1"/>
                </a:ext>
              </a:extLst>
            </p:spPr>
            <p:txBody>
              <a:bodyPr/>
              <a:lstStyle/>
              <a:p>
                <a:r>
                  <a:rPr lang="ru-RU">
                    <a:noFill/>
                  </a:rPr>
                  <a:t> </a:t>
                </a:r>
              </a:p>
            </p:txBody>
          </p:sp>
        </mc:Fallback>
      </mc:AlternateContent>
      <p:sp>
        <p:nvSpPr>
          <p:cNvPr id="73" name="Очень крутой заголовок…"/>
          <p:cNvSpPr txBox="1"/>
          <p:nvPr/>
        </p:nvSpPr>
        <p:spPr>
          <a:xfrm>
            <a:off x="1115664" y="2972786"/>
            <a:ext cx="21506374" cy="23132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Обзор существующих подходов</a:t>
            </a:r>
            <a:endParaRPr dirty="0"/>
          </a:p>
        </p:txBody>
      </p:sp>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3"/>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4B4C18BB-A39E-8F4F-9475-1A090AC52A33}"/>
              </a:ext>
            </a:extLst>
          </p:cNvPr>
          <p:cNvSpPr>
            <a:spLocks noGrp="1"/>
          </p:cNvSpPr>
          <p:nvPr>
            <p:ph type="sldNum" sz="quarter" idx="2"/>
          </p:nvPr>
        </p:nvSpPr>
        <p:spPr/>
        <p:txBody>
          <a:bodyPr/>
          <a:lstStyle/>
          <a:p>
            <a:fld id="{86CB4B4D-7CA3-9044-876B-883B54F8677D}" type="slidenum">
              <a:rPr lang="ru-RU" smtClean="0"/>
              <a:t>7</a:t>
            </a:fld>
            <a:endParaRPr lang="ru-RU"/>
          </a:p>
        </p:txBody>
      </p:sp>
    </p:spTree>
    <p:extLst>
      <p:ext uri="{BB962C8B-B14F-4D97-AF65-F5344CB8AC3E}">
        <p14:creationId xmlns:p14="http://schemas.microsoft.com/office/powerpoint/2010/main" val="1493621262"/>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107280" y="4625752"/>
            <a:ext cx="21506374" cy="54726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r>
              <a:rPr lang="ru-RU" sz="4000" dirty="0">
                <a:solidFill>
                  <a:srgbClr val="253957"/>
                </a:solidFill>
                <a:latin typeface="+mn-lt"/>
                <a:ea typeface="+mn-ea"/>
                <a:cs typeface="+mn-cs"/>
              </a:rPr>
              <a:t>В коде </a:t>
            </a:r>
            <a:r>
              <a:rPr lang="en-US" sz="4000" dirty="0" err="1">
                <a:solidFill>
                  <a:srgbClr val="253957"/>
                </a:solidFill>
                <a:latin typeface="+mn-lt"/>
                <a:ea typeface="+mn-ea"/>
                <a:cs typeface="+mn-cs"/>
              </a:rPr>
              <a:t>ClickHouse</a:t>
            </a:r>
            <a:r>
              <a:rPr lang="en-US" sz="4000" dirty="0">
                <a:solidFill>
                  <a:srgbClr val="253957"/>
                </a:solidFill>
                <a:latin typeface="+mn-lt"/>
                <a:ea typeface="+mn-ea"/>
                <a:cs typeface="+mn-cs"/>
              </a:rPr>
              <a:t> </a:t>
            </a:r>
            <a:r>
              <a:rPr lang="ru-RU" sz="4000" dirty="0">
                <a:solidFill>
                  <a:srgbClr val="253957"/>
                </a:solidFill>
                <a:latin typeface="+mn-lt"/>
                <a:ea typeface="+mn-ea"/>
                <a:cs typeface="+mn-cs"/>
              </a:rPr>
              <a:t>есть алгоритм выбора кусков для слияния</a:t>
            </a:r>
            <a:r>
              <a:rPr lang="en-US" sz="4000" dirty="0">
                <a:solidFill>
                  <a:srgbClr val="253957"/>
                </a:solidFill>
                <a:latin typeface="+mn-lt"/>
                <a:ea typeface="+mn-ea"/>
                <a:cs typeface="+mn-cs"/>
              </a:rPr>
              <a:t>.</a:t>
            </a:r>
            <a:r>
              <a:rPr lang="ru-RU" sz="4000" dirty="0">
                <a:solidFill>
                  <a:srgbClr val="253957"/>
                </a:solidFill>
                <a:latin typeface="+mn-lt"/>
                <a:ea typeface="+mn-ea"/>
                <a:cs typeface="+mn-cs"/>
              </a:rPr>
              <a:t> Выбор кусков происходит по некоторым эвристикам (например, во сколько длина нового </a:t>
            </a:r>
            <a:r>
              <a:rPr lang="ru-RU" sz="4000" dirty="0" err="1">
                <a:solidFill>
                  <a:srgbClr val="253957"/>
                </a:solidFill>
                <a:latin typeface="+mn-lt"/>
                <a:ea typeface="+mn-ea"/>
                <a:cs typeface="+mn-cs"/>
              </a:rPr>
              <a:t>чанка</a:t>
            </a:r>
            <a:r>
              <a:rPr lang="ru-RU" sz="4000" dirty="0">
                <a:solidFill>
                  <a:srgbClr val="253957"/>
                </a:solidFill>
                <a:latin typeface="+mn-lt"/>
                <a:ea typeface="+mn-ea"/>
                <a:cs typeface="+mn-cs"/>
              </a:rPr>
              <a:t> будет больше минимальной длины </a:t>
            </a:r>
            <a:r>
              <a:rPr lang="ru-RU" sz="4000" dirty="0" err="1">
                <a:solidFill>
                  <a:srgbClr val="253957"/>
                </a:solidFill>
                <a:latin typeface="+mn-lt"/>
                <a:ea typeface="+mn-ea"/>
                <a:cs typeface="+mn-cs"/>
              </a:rPr>
              <a:t>чанка</a:t>
            </a:r>
            <a:r>
              <a:rPr lang="ru-RU" sz="4000" dirty="0">
                <a:solidFill>
                  <a:srgbClr val="253957"/>
                </a:solidFill>
                <a:latin typeface="+mn-lt"/>
                <a:ea typeface="+mn-ea"/>
                <a:cs typeface="+mn-cs"/>
              </a:rPr>
              <a:t>, из которого он был получен).</a:t>
            </a:r>
          </a:p>
          <a:p>
            <a:pPr algn="l"/>
            <a:endParaRPr lang="ru-RU" sz="4000" dirty="0">
              <a:solidFill>
                <a:srgbClr val="253957"/>
              </a:solidFill>
              <a:latin typeface="+mn-lt"/>
              <a:ea typeface="+mn-ea"/>
              <a:cs typeface="+mn-cs"/>
            </a:endParaRPr>
          </a:p>
          <a:p>
            <a:pPr algn="l"/>
            <a:r>
              <a:rPr lang="ru-RU" sz="4000" dirty="0">
                <a:solidFill>
                  <a:srgbClr val="253957"/>
                </a:solidFill>
                <a:latin typeface="+mn-lt"/>
                <a:ea typeface="+mn-ea"/>
                <a:cs typeface="+mn-cs"/>
              </a:rPr>
              <a:t>В алгоритме есть параметры (значения эвристик), которые были выбраны без проведения исследования о влиянии их на производительность алгоритма.</a:t>
            </a:r>
            <a:endParaRPr lang="ru-RU" sz="4000" dirty="0">
              <a:solidFill>
                <a:srgbClr val="253957"/>
              </a:solidFill>
              <a:latin typeface="+mn-lt"/>
              <a:ea typeface="+mn-ea"/>
              <a:cs typeface="+mn-cs"/>
              <a:sym typeface="Arial Narrow"/>
            </a:endParaRPr>
          </a:p>
          <a:p>
            <a:pPr algn="l">
              <a:spcBef>
                <a:spcPts val="2800"/>
              </a:spcBef>
              <a:defRPr sz="2800">
                <a:solidFill>
                  <a:srgbClr val="253957"/>
                </a:solidFill>
                <a:latin typeface="+mn-lt"/>
                <a:ea typeface="+mn-ea"/>
                <a:cs typeface="+mn-cs"/>
                <a:sym typeface="Arial Narrow"/>
              </a:defRPr>
            </a:pPr>
            <a:endParaRPr lang="ru-RU" sz="4000" dirty="0">
              <a:solidFill>
                <a:srgbClr val="253957"/>
              </a:solidFill>
              <a:latin typeface="+mn-lt"/>
              <a:ea typeface="+mn-ea"/>
              <a:cs typeface="+mn-cs"/>
              <a:sym typeface="Arial Narrow"/>
            </a:endParaRPr>
          </a:p>
        </p:txBody>
      </p:sp>
      <p:sp>
        <p:nvSpPr>
          <p:cNvPr id="73" name="Очень крутой заголовок…"/>
          <p:cNvSpPr txBox="1"/>
          <p:nvPr/>
        </p:nvSpPr>
        <p:spPr>
          <a:xfrm>
            <a:off x="1115664" y="2972786"/>
            <a:ext cx="21506374" cy="23132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defRPr sz="7000" b="1" cap="all">
                <a:solidFill>
                  <a:srgbClr val="253957"/>
                </a:solidFill>
                <a:latin typeface="+mn-lt"/>
                <a:ea typeface="+mn-ea"/>
                <a:cs typeface="+mn-cs"/>
                <a:sym typeface="Arial Narrow"/>
              </a:defRPr>
            </a:pPr>
            <a:r>
              <a:rPr lang="en-US" dirty="0" err="1"/>
              <a:t>Clickhouse</a:t>
            </a:r>
            <a:r>
              <a:rPr lang="ru-RU" dirty="0"/>
              <a:t>: алгоритм слияния </a:t>
            </a:r>
            <a:r>
              <a:rPr lang="ru-RU" dirty="0" err="1"/>
              <a:t>чанков</a:t>
            </a:r>
            <a:endParaRPr dirty="0"/>
          </a:p>
        </p:txBody>
      </p:sp>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2"/>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8BEF0722-24B1-1743-8B6F-DEFF38E98DED}"/>
              </a:ext>
            </a:extLst>
          </p:cNvPr>
          <p:cNvSpPr>
            <a:spLocks noGrp="1"/>
          </p:cNvSpPr>
          <p:nvPr>
            <p:ph type="sldNum" sz="quarter" idx="2"/>
          </p:nvPr>
        </p:nvSpPr>
        <p:spPr/>
        <p:txBody>
          <a:bodyPr/>
          <a:lstStyle/>
          <a:p>
            <a:fld id="{86CB4B4D-7CA3-9044-876B-883B54F8677D}" type="slidenum">
              <a:rPr lang="ru-RU" smtClean="0"/>
              <a:t>8</a:t>
            </a:fld>
            <a:endParaRPr lang="ru-RU"/>
          </a:p>
        </p:txBody>
      </p:sp>
    </p:spTree>
    <p:extLst>
      <p:ext uri="{BB962C8B-B14F-4D97-AF65-F5344CB8AC3E}">
        <p14:creationId xmlns:p14="http://schemas.microsoft.com/office/powerpoint/2010/main" val="2151633761"/>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107280" y="4625752"/>
            <a:ext cx="21506374" cy="54726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r>
              <a:rPr lang="ru-RU" sz="4000" b="1" dirty="0">
                <a:solidFill>
                  <a:srgbClr val="253957"/>
                </a:solidFill>
                <a:latin typeface="+mn-lt"/>
              </a:rPr>
              <a:t>Цель</a:t>
            </a:r>
            <a:r>
              <a:rPr lang="ru-RU" sz="4000" dirty="0">
                <a:solidFill>
                  <a:srgbClr val="253957"/>
                </a:solidFill>
                <a:latin typeface="+mn-lt"/>
              </a:rPr>
              <a:t>: увеличение эффективности использования ресурсов алгоритма слияния </a:t>
            </a:r>
            <a:r>
              <a:rPr lang="ru-RU" sz="4000" dirty="0" err="1">
                <a:solidFill>
                  <a:srgbClr val="253957"/>
                </a:solidFill>
                <a:latin typeface="+mn-lt"/>
              </a:rPr>
              <a:t>чанков</a:t>
            </a:r>
            <a:r>
              <a:rPr lang="ru-RU" sz="4000" dirty="0">
                <a:solidFill>
                  <a:srgbClr val="253957"/>
                </a:solidFill>
                <a:latin typeface="+mn-lt"/>
              </a:rPr>
              <a:t> в </a:t>
            </a:r>
            <a:r>
              <a:rPr lang="ru-RU" sz="4000" dirty="0" err="1">
                <a:solidFill>
                  <a:srgbClr val="253957"/>
                </a:solidFill>
                <a:latin typeface="+mn-lt"/>
              </a:rPr>
              <a:t>ClickHouse</a:t>
            </a:r>
            <a:r>
              <a:rPr lang="en-US" sz="4000" dirty="0">
                <a:solidFill>
                  <a:srgbClr val="253957"/>
                </a:solidFill>
                <a:latin typeface="+mn-lt"/>
              </a:rPr>
              <a:t>.</a:t>
            </a:r>
          </a:p>
          <a:p>
            <a:pPr algn="l"/>
            <a:endParaRPr lang="ru-RU" sz="4000" dirty="0">
              <a:solidFill>
                <a:srgbClr val="253957"/>
              </a:solidFill>
              <a:latin typeface="+mn-lt"/>
            </a:endParaRPr>
          </a:p>
          <a:p>
            <a:pPr algn="l"/>
            <a:r>
              <a:rPr lang="ru-RU" sz="4000" b="1" dirty="0">
                <a:solidFill>
                  <a:srgbClr val="253957"/>
                </a:solidFill>
                <a:latin typeface="+mn-lt"/>
              </a:rPr>
              <a:t>Задачи</a:t>
            </a:r>
            <a:r>
              <a:rPr lang="ru-RU" sz="4000" dirty="0">
                <a:solidFill>
                  <a:srgbClr val="253957"/>
                </a:solidFill>
                <a:latin typeface="+mn-lt"/>
              </a:rPr>
              <a:t>:</a:t>
            </a:r>
          </a:p>
          <a:p>
            <a:pPr algn="l"/>
            <a:endParaRPr lang="ru-RU" sz="4000" dirty="0">
              <a:solidFill>
                <a:srgbClr val="253957"/>
              </a:solidFill>
              <a:latin typeface="+mn-lt"/>
            </a:endParaRPr>
          </a:p>
          <a:p>
            <a:pPr marL="742950" indent="-742950" algn="l">
              <a:buFont typeface="+mj-lt"/>
              <a:buAutoNum type="arabicPeriod"/>
            </a:pPr>
            <a:r>
              <a:rPr lang="ru-RU" sz="4000" dirty="0">
                <a:solidFill>
                  <a:srgbClr val="253957"/>
                </a:solidFill>
                <a:latin typeface="+mn-lt"/>
              </a:rPr>
              <a:t>Выделить метрики качества алгоритма, объективно оценивающие его производительность.</a:t>
            </a:r>
          </a:p>
          <a:p>
            <a:pPr marL="742950" indent="-742950" algn="l">
              <a:buFont typeface="+mj-lt"/>
              <a:buAutoNum type="arabicPeriod"/>
            </a:pPr>
            <a:r>
              <a:rPr lang="ru-RU" sz="4000" dirty="0">
                <a:solidFill>
                  <a:srgbClr val="253957"/>
                </a:solidFill>
                <a:latin typeface="+mn-lt"/>
              </a:rPr>
              <a:t>Разработать программу для оценки метрик производительности алгоритма.</a:t>
            </a:r>
          </a:p>
          <a:p>
            <a:pPr marL="742950" indent="-742950" algn="l">
              <a:buFont typeface="+mj-lt"/>
              <a:buAutoNum type="arabicPeriod"/>
            </a:pPr>
            <a:r>
              <a:rPr lang="ru-RU" sz="4000" dirty="0">
                <a:solidFill>
                  <a:srgbClr val="253957"/>
                </a:solidFill>
                <a:latin typeface="+mn-lt"/>
              </a:rPr>
              <a:t>Описать модификацию алгоритма, демонстрирующую лучшую </a:t>
            </a:r>
            <a:r>
              <a:rPr lang="ru-RU" sz="4000" dirty="0" err="1">
                <a:solidFill>
                  <a:srgbClr val="253957"/>
                </a:solidFill>
                <a:latin typeface="+mn-lt"/>
              </a:rPr>
              <a:t>ресурсо</a:t>
            </a:r>
            <a:r>
              <a:rPr lang="ru-RU" sz="4000" dirty="0">
                <a:solidFill>
                  <a:srgbClr val="253957"/>
                </a:solidFill>
                <a:latin typeface="+mn-lt"/>
              </a:rPr>
              <a:t>-эффективность по сравнению с существующим.</a:t>
            </a:r>
            <a:endParaRPr lang="en-US" sz="4000" dirty="0">
              <a:solidFill>
                <a:srgbClr val="253957"/>
              </a:solidFill>
              <a:latin typeface="+mn-lt"/>
            </a:endParaRPr>
          </a:p>
          <a:p>
            <a:pPr marL="742950" indent="-742950" algn="l">
              <a:buFont typeface="+mj-lt"/>
              <a:buAutoNum type="arabicPeriod"/>
            </a:pPr>
            <a:r>
              <a:rPr lang="ru-RU" sz="4000" dirty="0">
                <a:solidFill>
                  <a:srgbClr val="253957"/>
                </a:solidFill>
                <a:latin typeface="+mn-lt"/>
              </a:rPr>
              <a:t>Провести компьютерный эксперимент по сравнению производительности модифицированного алгоритма с его исходной версией.</a:t>
            </a:r>
            <a:endParaRPr lang="en-US" sz="4000" dirty="0">
              <a:solidFill>
                <a:srgbClr val="253957"/>
              </a:solidFill>
              <a:latin typeface="+mn-lt"/>
            </a:endParaRPr>
          </a:p>
          <a:p>
            <a:pPr algn="l"/>
            <a:r>
              <a:rPr lang="ru-RU" sz="4000" dirty="0">
                <a:solidFill>
                  <a:srgbClr val="253957"/>
                </a:solidFill>
                <a:latin typeface="+mn-lt"/>
              </a:rPr>
              <a:t> </a:t>
            </a:r>
          </a:p>
        </p:txBody>
      </p:sp>
      <p:sp>
        <p:nvSpPr>
          <p:cNvPr id="73" name="Очень крутой заголовок…"/>
          <p:cNvSpPr txBox="1"/>
          <p:nvPr/>
        </p:nvSpPr>
        <p:spPr>
          <a:xfrm>
            <a:off x="1115664" y="2972786"/>
            <a:ext cx="21506374" cy="23132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Цели и задачи работы</a:t>
            </a:r>
            <a:endParaRPr dirty="0"/>
          </a:p>
        </p:txBody>
      </p:sp>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Базовая кафедра Яндекс, факультет компьютерных наук</a:t>
            </a:r>
          </a:p>
        </p:txBody>
      </p:sp>
      <p:pic>
        <p:nvPicPr>
          <p:cNvPr id="77" name="Изображение" descr="Изображение"/>
          <p:cNvPicPr>
            <a:picLocks noChangeAspect="1"/>
          </p:cNvPicPr>
          <p:nvPr/>
        </p:nvPicPr>
        <p:blipFill>
          <a:blip r:embed="rId2"/>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A85A2BAC-BCE5-7E4C-A5E0-6CDA3F0DA195}"/>
              </a:ext>
            </a:extLst>
          </p:cNvPr>
          <p:cNvSpPr>
            <a:spLocks noGrp="1"/>
          </p:cNvSpPr>
          <p:nvPr>
            <p:ph type="sldNum" sz="quarter" idx="2"/>
          </p:nvPr>
        </p:nvSpPr>
        <p:spPr/>
        <p:txBody>
          <a:bodyPr/>
          <a:lstStyle/>
          <a:p>
            <a:fld id="{86CB4B4D-7CA3-9044-876B-883B54F8677D}" type="slidenum">
              <a:rPr lang="ru-RU" smtClean="0"/>
              <a:t>9</a:t>
            </a:fld>
            <a:endParaRPr lang="ru-RU"/>
          </a:p>
        </p:txBody>
      </p:sp>
    </p:spTree>
    <p:extLst>
      <p:ext uri="{BB962C8B-B14F-4D97-AF65-F5344CB8AC3E}">
        <p14:creationId xmlns:p14="http://schemas.microsoft.com/office/powerpoint/2010/main" val="1847845569"/>
      </p:ext>
    </p:extLst>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Arial Narrow"/>
        <a:ea typeface="Arial Narrow"/>
        <a:cs typeface="Arial Narrow"/>
      </a:minorFont>
    </a:fontScheme>
    <a:fmtScheme name="White">
      <a:fillStyleLst>
        <a:solidFill>
          <a:srgbClr val="FFFFFF"/>
        </a:solidFill>
        <a:solidFill>
          <a:srgbClr val="FFFFFF"/>
        </a:solidFill>
        <a:solidFill>
          <a:srgbClr val="FFFFFF"/>
        </a:solidFill>
      </a:fillStyleLst>
      <a:lnStyleLst>
        <a:ln>
          <a:solidFill>
            <a:srgbClr val="000000"/>
          </a:solidFill>
        </a:ln>
        <a:ln>
          <a:solidFill>
            <a:srgbClr val="000000"/>
          </a:solidFill>
        </a:ln>
        <a:ln>
          <a:solidFill>
            <a:srgbClr val="000000"/>
          </a:solidFill>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rgbClr val="FFFFFF"/>
        </a:solidFill>
        <a:solidFill>
          <a:srgbClr val="FFFFFF"/>
        </a:solidFill>
        <a:solidFill>
          <a:srgbClr val="FFFFFF"/>
        </a:soli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Arial Narrow"/>
        <a:ea typeface="Arial Narrow"/>
        <a:cs typeface="Arial Narrow"/>
      </a:minorFont>
    </a:fontScheme>
    <a:fmtScheme name="White">
      <a:fillStyleLst>
        <a:solidFill>
          <a:srgbClr val="FFFFFF"/>
        </a:solidFill>
        <a:solidFill>
          <a:srgbClr val="FFFFFF"/>
        </a:solidFill>
        <a:solidFill>
          <a:srgbClr val="FFFFFF"/>
        </a:solidFill>
      </a:fillStyleLst>
      <a:lnStyleLst>
        <a:ln>
          <a:solidFill>
            <a:srgbClr val="000000"/>
          </a:solidFill>
        </a:ln>
        <a:ln>
          <a:solidFill>
            <a:srgbClr val="000000"/>
          </a:solidFill>
        </a:ln>
        <a:ln>
          <a:solidFill>
            <a:srgbClr val="000000"/>
          </a:solidFill>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rgbClr val="FFFFFF"/>
        </a:solidFill>
        <a:solidFill>
          <a:srgbClr val="FFFFFF"/>
        </a:solidFill>
        <a:solidFill>
          <a:srgbClr val="FFFFFF"/>
        </a:soli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817</TotalTime>
  <Words>1219</Words>
  <Application>Microsoft Macintosh PowerPoint</Application>
  <PresentationFormat>Произвольный</PresentationFormat>
  <Paragraphs>150</Paragraphs>
  <Slides>24</Slides>
  <Notes>0</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24</vt:i4>
      </vt:variant>
    </vt:vector>
  </HeadingPairs>
  <TitlesOfParts>
    <vt:vector size="32" baseType="lpstr">
      <vt:lpstr>Arial</vt:lpstr>
      <vt:lpstr>Arial Narrow</vt:lpstr>
      <vt:lpstr>Cambria Math</vt:lpstr>
      <vt:lpstr>Consolas</vt:lpstr>
      <vt:lpstr>Helvetica</vt:lpstr>
      <vt:lpstr>Helvetica Light</vt:lpstr>
      <vt:lpstr>Helvetica Neue</vt:lpstr>
      <vt:lpstr>White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cp:lastModifiedBy>Egor Solovev</cp:lastModifiedBy>
  <cp:revision>90</cp:revision>
  <dcterms:modified xsi:type="dcterms:W3CDTF">2019-06-06T08:00:29Z</dcterms:modified>
</cp:coreProperties>
</file>